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66" r:id="rId1"/>
  </p:sldMasterIdLst>
  <p:notesMasterIdLst>
    <p:notesMasterId r:id="rId51"/>
  </p:notesMasterIdLst>
  <p:sldIdLst>
    <p:sldId id="256" r:id="rId2"/>
    <p:sldId id="257" r:id="rId3"/>
    <p:sldId id="314" r:id="rId4"/>
    <p:sldId id="269" r:id="rId5"/>
    <p:sldId id="275" r:id="rId6"/>
    <p:sldId id="270" r:id="rId7"/>
    <p:sldId id="272" r:id="rId8"/>
    <p:sldId id="273" r:id="rId9"/>
    <p:sldId id="274" r:id="rId10"/>
    <p:sldId id="289" r:id="rId11"/>
    <p:sldId id="267" r:id="rId12"/>
    <p:sldId id="263" r:id="rId13"/>
    <p:sldId id="276" r:id="rId14"/>
    <p:sldId id="277" r:id="rId15"/>
    <p:sldId id="264" r:id="rId16"/>
    <p:sldId id="278" r:id="rId17"/>
    <p:sldId id="281" r:id="rId18"/>
    <p:sldId id="282" r:id="rId19"/>
    <p:sldId id="280" r:id="rId20"/>
    <p:sldId id="290" r:id="rId21"/>
    <p:sldId id="291" r:id="rId22"/>
    <p:sldId id="286" r:id="rId23"/>
    <p:sldId id="285" r:id="rId24"/>
    <p:sldId id="283" r:id="rId25"/>
    <p:sldId id="284" r:id="rId26"/>
    <p:sldId id="294" r:id="rId27"/>
    <p:sldId id="297" r:id="rId28"/>
    <p:sldId id="299" r:id="rId29"/>
    <p:sldId id="300" r:id="rId30"/>
    <p:sldId id="301" r:id="rId31"/>
    <p:sldId id="295" r:id="rId32"/>
    <p:sldId id="298" r:id="rId33"/>
    <p:sldId id="268" r:id="rId34"/>
    <p:sldId id="287" r:id="rId35"/>
    <p:sldId id="288" r:id="rId36"/>
    <p:sldId id="302" r:id="rId37"/>
    <p:sldId id="303" r:id="rId38"/>
    <p:sldId id="304" r:id="rId39"/>
    <p:sldId id="305" r:id="rId40"/>
    <p:sldId id="306" r:id="rId41"/>
    <p:sldId id="307" r:id="rId42"/>
    <p:sldId id="308" r:id="rId43"/>
    <p:sldId id="309" r:id="rId44"/>
    <p:sldId id="310" r:id="rId45"/>
    <p:sldId id="311" r:id="rId46"/>
    <p:sldId id="312" r:id="rId47"/>
    <p:sldId id="313" r:id="rId48"/>
    <p:sldId id="315" r:id="rId49"/>
    <p:sldId id="259"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3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68"/>
    <p:restoredTop sz="96035"/>
  </p:normalViewPr>
  <p:slideViewPr>
    <p:cSldViewPr snapToGrid="0">
      <p:cViewPr varScale="1">
        <p:scale>
          <a:sx n="87" d="100"/>
          <a:sy n="87" d="100"/>
        </p:scale>
        <p:origin x="58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D9D41E-692C-1B48-849C-C3DF0886746C}" type="datetimeFigureOut">
              <a:rPr lang="tr-TR" smtClean="0"/>
              <a:t>21.09.2026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83629A-4AA3-594D-86DB-B2728C592929}" type="slidenum">
              <a:rPr lang="tr-TR" smtClean="0"/>
              <a:t>‹#›</a:t>
            </a:fld>
            <a:endParaRPr lang="tr-TR"/>
          </a:p>
        </p:txBody>
      </p:sp>
    </p:spTree>
    <p:extLst>
      <p:ext uri="{BB962C8B-B14F-4D97-AF65-F5344CB8AC3E}">
        <p14:creationId xmlns:p14="http://schemas.microsoft.com/office/powerpoint/2010/main" val="3185235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4A83629A-4AA3-594D-86DB-B2728C592929}" type="slidenum">
              <a:rPr lang="tr-TR" smtClean="0"/>
              <a:t>1</a:t>
            </a:fld>
            <a:endParaRPr lang="tr-TR"/>
          </a:p>
        </p:txBody>
      </p:sp>
    </p:spTree>
    <p:extLst>
      <p:ext uri="{BB962C8B-B14F-4D97-AF65-F5344CB8AC3E}">
        <p14:creationId xmlns:p14="http://schemas.microsoft.com/office/powerpoint/2010/main" val="190039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4A83629A-4AA3-594D-86DB-B2728C592929}" type="slidenum">
              <a:rPr lang="tr-TR" smtClean="0"/>
              <a:t>49</a:t>
            </a:fld>
            <a:endParaRPr lang="tr-TR"/>
          </a:p>
        </p:txBody>
      </p:sp>
    </p:spTree>
    <p:extLst>
      <p:ext uri="{BB962C8B-B14F-4D97-AF65-F5344CB8AC3E}">
        <p14:creationId xmlns:p14="http://schemas.microsoft.com/office/powerpoint/2010/main" val="2576259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4045624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3643390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ED291B17-9318-49DB-B28B-6E5994AE9581}" type="datetime1">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4769107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D291B17-9318-49DB-B28B-6E5994AE9581}" type="datetime1">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2756857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D291B17-9318-49DB-B28B-6E5994AE9581}" type="datetime1">
              <a:rPr lang="en-US" smtClean="0"/>
              <a:t>9/21/2026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155387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ED291B17-9318-49DB-B28B-6E5994AE9581}" type="datetime1">
              <a:rPr lang="en-US" smtClean="0"/>
              <a:t>9/21/2026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3352938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291B17-9318-49DB-B28B-6E5994AE9581}" type="datetime1">
              <a:rPr lang="en-US" smtClean="0"/>
              <a:t>9/21/2026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007002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D291B17-9318-49DB-B28B-6E5994AE9581}" type="datetime1">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6018319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D291B17-9318-49DB-B28B-6E5994AE9581}" type="datetime1">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1022937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5077697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3043391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D291B17-9318-49DB-B28B-6E5994AE9581}" type="datetime1">
              <a:rPr lang="en-US" smtClean="0"/>
              <a:t>9/21/2026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155714152"/>
      </p:ext>
    </p:extLst>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dergipark.org.tr/tr/download/article-file/2950213"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baskent.edu.tr/belgeler/mevzuat/yonetmelik/onlisans_yon_11_2023.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baskent.edu.tr/belgeler/mevzuat/yonerge/Muafiyet_ve_intibak_yong2023.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baskent.edu.tr/belgeler/mevzuat/yonerge/ogrenim-ucreti-ve-burs-yonergesi.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baskent.edu.tr/belgeler/mevzuat/yonerge/ogrenim-ucreti-ve-burs-yonergesi.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kultur.baskent.edu.tr/kw/index.php?birim=9987&amp;menu_id=2&amp;dil=TR"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truva.baskent.edu.tr/bilgipaketi/?dil=TR&amp;menu=akademik&amp;inner=genelBilgi&amp;birim=749"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uik.baskent.edu.tr/kw/menu_icerik.php?birim=161&amp;menu_id=42"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E30439A-8A5B-46EC-8283-9B6B031D40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CEAD642-85CF-4750-8432-7C80C901F00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A33EEAE-15D5-4119-8C1E-89D943F911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30D8B3B-9B80-4025-B934-26DC7D7CD2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B5A1B09C-1565-46F8-B70F-621C5EB48A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7420266B-25E3-AE3E-BCF5-5E4410424637}"/>
              </a:ext>
            </a:extLst>
          </p:cNvPr>
          <p:cNvSpPr>
            <a:spLocks noGrp="1"/>
          </p:cNvSpPr>
          <p:nvPr>
            <p:ph type="ctrTitle"/>
          </p:nvPr>
        </p:nvSpPr>
        <p:spPr>
          <a:xfrm>
            <a:off x="607543" y="444908"/>
            <a:ext cx="6596245" cy="3268520"/>
          </a:xfrm>
        </p:spPr>
        <p:txBody>
          <a:bodyPr>
            <a:normAutofit/>
          </a:bodyPr>
          <a:lstStyle/>
          <a:p>
            <a:pPr algn="r"/>
            <a:r>
              <a:rPr lang="tr-TR" sz="4400" dirty="0">
                <a:solidFill>
                  <a:srgbClr val="FFFFFF"/>
                </a:solidFill>
                <a:latin typeface="Times New Roman" panose="02020603050405020304" pitchFamily="18" charset="0"/>
                <a:cs typeface="Times New Roman" panose="02020603050405020304" pitchFamily="18" charset="0"/>
              </a:rPr>
              <a:t>SOSYAL BİLİMLER MESLEK YÜKSEKOKULU</a:t>
            </a:r>
          </a:p>
        </p:txBody>
      </p:sp>
      <p:sp>
        <p:nvSpPr>
          <p:cNvPr id="31" name="Rectangle 30">
            <a:extLst>
              <a:ext uri="{FF2B5EF4-FFF2-40B4-BE49-F238E27FC236}">
                <a16:creationId xmlns:a16="http://schemas.microsoft.com/office/drawing/2014/main" id="{8C516CC8-80AC-446C-A56E-9F54B72104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lt Başlık 2">
            <a:extLst>
              <a:ext uri="{FF2B5EF4-FFF2-40B4-BE49-F238E27FC236}">
                <a16:creationId xmlns:a16="http://schemas.microsoft.com/office/drawing/2014/main" id="{C94E707E-6F8E-E389-50C3-E52C0F7AC942}"/>
              </a:ext>
            </a:extLst>
          </p:cNvPr>
          <p:cNvSpPr>
            <a:spLocks noGrp="1"/>
          </p:cNvSpPr>
          <p:nvPr>
            <p:ph type="subTitle" idx="1"/>
          </p:nvPr>
        </p:nvSpPr>
        <p:spPr>
          <a:xfrm>
            <a:off x="1090210" y="4820940"/>
            <a:ext cx="6051236" cy="1241828"/>
          </a:xfrm>
        </p:spPr>
        <p:txBody>
          <a:bodyPr>
            <a:normAutofit/>
          </a:bodyPr>
          <a:lstStyle/>
          <a:p>
            <a:pPr algn="r"/>
            <a:r>
              <a:rPr lang="tr-TR" dirty="0">
                <a:solidFill>
                  <a:srgbClr val="FFFFFF"/>
                </a:solidFill>
                <a:latin typeface="Times New Roman" panose="02020603050405020304" pitchFamily="18" charset="0"/>
                <a:cs typeface="Times New Roman" panose="02020603050405020304" pitchFamily="18" charset="0"/>
              </a:rPr>
              <a:t>Sevgili Öğrencilerimiz Yüksekokulumuza </a:t>
            </a:r>
          </a:p>
          <a:p>
            <a:pPr algn="r"/>
            <a:r>
              <a:rPr lang="tr-TR" dirty="0">
                <a:solidFill>
                  <a:srgbClr val="FFFFFF"/>
                </a:solidFill>
                <a:latin typeface="Times New Roman" panose="02020603050405020304" pitchFamily="18" charset="0"/>
                <a:cs typeface="Times New Roman" panose="02020603050405020304" pitchFamily="18" charset="0"/>
              </a:rPr>
              <a:t>Hoş Geldiniz!</a:t>
            </a:r>
          </a:p>
        </p:txBody>
      </p:sp>
      <p:sp>
        <p:nvSpPr>
          <p:cNvPr id="33" name="Rectangle 32">
            <a:extLst>
              <a:ext uri="{FF2B5EF4-FFF2-40B4-BE49-F238E27FC236}">
                <a16:creationId xmlns:a16="http://schemas.microsoft.com/office/drawing/2014/main" id="{53947E58-F088-49F1-A3D1-DEA690192E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Resim 31" descr="logo, simge, sembol, metin, ticari marka içeren bir resim&#10;&#10;Açıklama otomatik olarak oluşturuldu">
            <a:extLst>
              <a:ext uri="{FF2B5EF4-FFF2-40B4-BE49-F238E27FC236}">
                <a16:creationId xmlns:a16="http://schemas.microsoft.com/office/drawing/2014/main" id="{EF5728E2-ECAD-05C7-89F4-3E3B904BD1FD}"/>
              </a:ext>
            </a:extLst>
          </p:cNvPr>
          <p:cNvPicPr>
            <a:picLocks noChangeAspect="1"/>
          </p:cNvPicPr>
          <p:nvPr/>
        </p:nvPicPr>
        <p:blipFill>
          <a:blip r:embed="rId3"/>
          <a:stretch>
            <a:fillRect/>
          </a:stretch>
        </p:blipFill>
        <p:spPr>
          <a:xfrm>
            <a:off x="6586449" y="670642"/>
            <a:ext cx="5320498" cy="5320498"/>
          </a:xfrm>
          <a:prstGeom prst="rect">
            <a:avLst/>
          </a:prstGeom>
        </p:spPr>
      </p:pic>
    </p:spTree>
    <p:extLst>
      <p:ext uri="{BB962C8B-B14F-4D97-AF65-F5344CB8AC3E}">
        <p14:creationId xmlns:p14="http://schemas.microsoft.com/office/powerpoint/2010/main" val="392423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A2679492-7988-4050-9056-5424444524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B091B163-7D61-4891-ABCF-5C13D9C418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83863" y="381935"/>
            <a:ext cx="4312789" cy="5974414"/>
          </a:xfrm>
        </p:spPr>
        <p:txBody>
          <a:bodyPr anchor="ctr">
            <a:normAutofit/>
          </a:bodyPr>
          <a:lstStyle/>
          <a:p>
            <a:pPr algn="ctr"/>
            <a:r>
              <a:rPr lang="tr-TR" sz="2800" b="1" dirty="0">
                <a:solidFill>
                  <a:srgbClr val="FFFFFF"/>
                </a:solidFill>
                <a:latin typeface="Times New Roman" panose="02020603050405020304" pitchFamily="18" charset="0"/>
                <a:cs typeface="Times New Roman" panose="02020603050405020304" pitchFamily="18" charset="0"/>
              </a:rPr>
              <a:t>2026/2027 Akademik Yılı Güz Dönemi Sosyal Bilimler MYO ve Dış Ticaret Programı Oryantasyonu</a:t>
            </a: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smtClean="0">
                <a:solidFill>
                  <a:srgbClr val="FFFFFF"/>
                </a:solidFill>
                <a:latin typeface="Times New Roman" panose="02020603050405020304" pitchFamily="18" charset="0"/>
                <a:cs typeface="Times New Roman" panose="02020603050405020304" pitchFamily="18" charset="0"/>
              </a:rPr>
              <a:t>ÖĞRENCİ TANIMA FORMU-ANKETİ</a:t>
            </a:r>
            <a:br>
              <a:rPr lang="tr-TR" sz="3200" dirty="0" smtClean="0">
                <a:solidFill>
                  <a:srgbClr val="FFFFFF"/>
                </a:solidFill>
                <a:latin typeface="Times New Roman" panose="02020603050405020304" pitchFamily="18" charset="0"/>
                <a:cs typeface="Times New Roman" panose="02020603050405020304" pitchFamily="18" charset="0"/>
              </a:rPr>
            </a:br>
            <a:r>
              <a:rPr lang="tr-TR" sz="3200" dirty="0" smtClean="0">
                <a:solidFill>
                  <a:srgbClr val="FFFFFF"/>
                </a:solidFill>
                <a:latin typeface="Times New Roman" panose="02020603050405020304" pitchFamily="18" charset="0"/>
                <a:cs typeface="Times New Roman" panose="02020603050405020304" pitchFamily="18" charset="0"/>
              </a:rPr>
              <a:t/>
            </a:r>
            <a:br>
              <a:rPr lang="tr-TR" sz="3200" dirty="0" smtClean="0">
                <a:solidFill>
                  <a:srgbClr val="FFFFFF"/>
                </a:solidFill>
                <a:latin typeface="Times New Roman" panose="02020603050405020304" pitchFamily="18" charset="0"/>
                <a:cs typeface="Times New Roman" panose="02020603050405020304" pitchFamily="18" charset="0"/>
              </a:rPr>
            </a:br>
            <a:endParaRPr lang="tr-TR" sz="2800" dirty="0">
              <a:solidFill>
                <a:srgbClr val="FFFFFF"/>
              </a:solidFill>
              <a:latin typeface="Times New Roman" panose="02020603050405020304" pitchFamily="18" charset="0"/>
              <a:cs typeface="Times New Roman" panose="02020603050405020304" pitchFamily="18" charset="0"/>
            </a:endParaRPr>
          </a:p>
        </p:txBody>
      </p:sp>
      <p:grpSp>
        <p:nvGrpSpPr>
          <p:cNvPr id="7" name="Group 11">
            <a:extLst>
              <a:ext uri="{FF2B5EF4-FFF2-40B4-BE49-F238E27FC236}">
                <a16:creationId xmlns:a16="http://schemas.microsoft.com/office/drawing/2014/main" id="{0474DF76-993E-44DE-AFB0-C416182ACEC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9"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cxnSp>
        <p:nvCxnSpPr>
          <p:cNvPr id="17" name="Straight Connector 16">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10" name="İçerik Yer Tutucusu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79911" y="-12026"/>
            <a:ext cx="6412089" cy="6861147"/>
          </a:xfrm>
        </p:spPr>
      </p:pic>
    </p:spTree>
    <p:extLst>
      <p:ext uri="{BB962C8B-B14F-4D97-AF65-F5344CB8AC3E}">
        <p14:creationId xmlns:p14="http://schemas.microsoft.com/office/powerpoint/2010/main" val="26554134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A2679492-7988-4050-9056-5424444524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B091B163-7D61-4891-ABCF-5C13D9C418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83863" y="381935"/>
            <a:ext cx="4312789" cy="5974414"/>
          </a:xfrm>
        </p:spPr>
        <p:txBody>
          <a:bodyPr anchor="ctr">
            <a:normAutofit/>
          </a:bodyPr>
          <a:lstStyle/>
          <a:p>
            <a:r>
              <a:rPr lang="tr-TR" sz="2800" dirty="0">
                <a:solidFill>
                  <a:srgbClr val="FFFFFF"/>
                </a:solidFill>
                <a:latin typeface="Times New Roman" panose="02020603050405020304" pitchFamily="18" charset="0"/>
                <a:cs typeface="Times New Roman" panose="02020603050405020304" pitchFamily="18" charset="0"/>
              </a:rPr>
              <a:t>YÜKSEKOKULUMUZLA İLGİLİ BİLMENİZ GEREKENLER !</a:t>
            </a:r>
            <a:br>
              <a:rPr lang="tr-TR" sz="28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Misyonumuz / Vizyonumuz</a:t>
            </a:r>
          </a:p>
        </p:txBody>
      </p:sp>
      <p:grpSp>
        <p:nvGrpSpPr>
          <p:cNvPr id="7" name="Group 11">
            <a:extLst>
              <a:ext uri="{FF2B5EF4-FFF2-40B4-BE49-F238E27FC236}">
                <a16:creationId xmlns:a16="http://schemas.microsoft.com/office/drawing/2014/main" id="{0474DF76-993E-44DE-AFB0-C416182ACEC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9"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5892337" y="140677"/>
            <a:ext cx="5396986" cy="6523892"/>
          </a:xfrm>
        </p:spPr>
        <p:txBody>
          <a:bodyPr anchor="ctr">
            <a:noAutofit/>
          </a:bodyPr>
          <a:lstStyle/>
          <a:p>
            <a:pPr marL="0" indent="0" algn="just">
              <a:buNone/>
            </a:pPr>
            <a:r>
              <a:rPr lang="tr-TR" sz="1600" b="1" i="0" u="none" strike="noStrike" dirty="0">
                <a:solidFill>
                  <a:srgbClr val="333333"/>
                </a:solidFill>
                <a:effectLst/>
                <a:latin typeface="Times New Roman" panose="02020603050405020304" pitchFamily="18" charset="0"/>
                <a:cs typeface="Times New Roman" panose="02020603050405020304" pitchFamily="18" charset="0"/>
              </a:rPr>
              <a:t>MİSYONUMUZ </a:t>
            </a:r>
            <a:endParaRPr lang="tr-TR" sz="1600" b="0" i="0" u="none" strike="noStrike" dirty="0">
              <a:solidFill>
                <a:srgbClr val="333333"/>
              </a:solidFill>
              <a:effectLst/>
              <a:latin typeface="Times New Roman" panose="02020603050405020304" pitchFamily="18" charset="0"/>
              <a:cs typeface="Times New Roman" panose="02020603050405020304" pitchFamily="18" charset="0"/>
            </a:endParaRPr>
          </a:p>
          <a:p>
            <a:pPr algn="just"/>
            <a:r>
              <a:rPr lang="tr-TR" sz="1600" b="0" i="0" u="none" strike="noStrike" dirty="0">
                <a:solidFill>
                  <a:srgbClr val="333333"/>
                </a:solidFill>
                <a:effectLst/>
                <a:latin typeface="Times New Roman" panose="02020603050405020304" pitchFamily="18" charset="0"/>
                <a:cs typeface="Times New Roman" panose="02020603050405020304" pitchFamily="18" charset="0"/>
              </a:rPr>
              <a:t>Başkent Üniversitesinin değerleri ışığında Sosyal Bilimler Meslek Yüksekokulunun misyonu, bünyesindeki programlarda araştırıcı, sorgulayıcı, üretken, akla ve bilime saygılı, çözümleyici ve bütünleyici düşünce yapısına sahip, insan ve çevre haklarına duyarlı, evrensel hukuka saygılı, yaratıcı ve yenilikçi, Atatürk ilkelerine bağlı ve sektörün talep ettiği bilgi ve beceri düzeyini en üst seviyede kazanmış nitelikli meslek elemanı yetiştirmektir.</a:t>
            </a:r>
          </a:p>
          <a:p>
            <a:pPr marL="0" indent="0" algn="just">
              <a:buNone/>
            </a:pPr>
            <a:endParaRPr lang="tr-TR" sz="1600" b="1" i="0" u="none" strike="noStrike" dirty="0">
              <a:solidFill>
                <a:srgbClr val="333333"/>
              </a:solidFill>
              <a:effectLst/>
              <a:latin typeface="Times New Roman" panose="02020603050405020304" pitchFamily="18" charset="0"/>
              <a:cs typeface="Times New Roman" panose="02020603050405020304" pitchFamily="18" charset="0"/>
            </a:endParaRPr>
          </a:p>
          <a:p>
            <a:pPr marL="0" indent="0" algn="just">
              <a:buNone/>
            </a:pPr>
            <a:r>
              <a:rPr lang="tr-TR" sz="1600" b="1" i="0" u="none" strike="noStrike" dirty="0">
                <a:solidFill>
                  <a:srgbClr val="333333"/>
                </a:solidFill>
                <a:effectLst/>
                <a:latin typeface="Times New Roman" panose="02020603050405020304" pitchFamily="18" charset="0"/>
                <a:cs typeface="Times New Roman" panose="02020603050405020304" pitchFamily="18" charset="0"/>
              </a:rPr>
              <a:t>VİZYONUMUZ </a:t>
            </a:r>
            <a:endParaRPr lang="tr-TR" sz="1600" b="0" i="0" u="none" strike="noStrike" dirty="0">
              <a:solidFill>
                <a:srgbClr val="333333"/>
              </a:solidFill>
              <a:effectLst/>
              <a:latin typeface="Times New Roman" panose="02020603050405020304" pitchFamily="18" charset="0"/>
              <a:cs typeface="Times New Roman" panose="02020603050405020304" pitchFamily="18" charset="0"/>
            </a:endParaRPr>
          </a:p>
          <a:p>
            <a:pPr algn="just"/>
            <a:r>
              <a:rPr lang="tr-TR" sz="1600" b="0" i="0" u="none" strike="noStrike" dirty="0">
                <a:solidFill>
                  <a:srgbClr val="333333"/>
                </a:solidFill>
                <a:effectLst/>
                <a:latin typeface="Times New Roman" panose="02020603050405020304" pitchFamily="18" charset="0"/>
                <a:cs typeface="Times New Roman" panose="02020603050405020304" pitchFamily="18" charset="0"/>
              </a:rPr>
              <a:t>Vizyonumuz ulusal ve uluslararası düzeyde tanınırlığı olan, mezunları tercih edilen, yenilikçi, kalite odaklı, alanında geleceğe yön veren, nitelikli araştırmalar ve çalışmalar yapan bir eğitim kurumu olmaktır.</a:t>
            </a: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85318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A2679492-7988-4050-9056-5424444524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B091B163-7D61-4891-ABCF-5C13D9C418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1188069" y="381935"/>
            <a:ext cx="4008583" cy="5974414"/>
          </a:xfrm>
        </p:spPr>
        <p:txBody>
          <a:bodyPr anchor="ctr">
            <a:normAutofit/>
          </a:bodyPr>
          <a:lstStyle/>
          <a:p>
            <a:r>
              <a:rPr lang="tr-TR" sz="2400" dirty="0">
                <a:solidFill>
                  <a:srgbClr val="FFFFFF"/>
                </a:solidFill>
                <a:latin typeface="Times New Roman" panose="02020603050405020304" pitchFamily="18" charset="0"/>
                <a:cs typeface="Times New Roman" panose="02020603050405020304" pitchFamily="18" charset="0"/>
              </a:rPr>
              <a:t>YÜKSEKOKULUMUZLA İLGİLİ BİLMENİZ GEREKENLER </a:t>
            </a:r>
            <a:r>
              <a:rPr lang="tr-TR" sz="2800" dirty="0">
                <a:solidFill>
                  <a:srgbClr val="FFFFFF"/>
                </a:solidFill>
                <a:latin typeface="Times New Roman" panose="02020603050405020304" pitchFamily="18" charset="0"/>
                <a:cs typeface="Times New Roman" panose="02020603050405020304" pitchFamily="18" charset="0"/>
              </a:rPr>
              <a:t>!</a:t>
            </a:r>
            <a:br>
              <a:rPr lang="tr-TR" sz="2800" dirty="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400" dirty="0">
                <a:solidFill>
                  <a:srgbClr val="FFFFFF"/>
                </a:solidFill>
                <a:latin typeface="Times New Roman" panose="02020603050405020304" pitchFamily="18" charset="0"/>
                <a:cs typeface="Times New Roman" panose="02020603050405020304" pitchFamily="18" charset="0"/>
              </a:rPr>
              <a:t>Programlarımız</a:t>
            </a:r>
          </a:p>
        </p:txBody>
      </p:sp>
      <p:grpSp>
        <p:nvGrpSpPr>
          <p:cNvPr id="7" name="Group 11">
            <a:extLst>
              <a:ext uri="{FF2B5EF4-FFF2-40B4-BE49-F238E27FC236}">
                <a16:creationId xmlns:a16="http://schemas.microsoft.com/office/drawing/2014/main" id="{0474DF76-993E-44DE-AFB0-C416182ACEC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297233" y="518400"/>
            <a:ext cx="4771607" cy="5837949"/>
          </a:xfrm>
        </p:spPr>
        <p:txBody>
          <a:bodyPr anchor="ctr">
            <a:normAutofit/>
          </a:bodyPr>
          <a:lstStyle/>
          <a:p>
            <a:pPr algn="just">
              <a:lnSpc>
                <a:spcPct val="100000"/>
              </a:lnSpc>
              <a:buFont typeface="Arial" panose="020B0604020202020204" pitchFamily="34" charset="0"/>
              <a:buChar char="•"/>
            </a:pPr>
            <a:r>
              <a:rPr lang="tr-TR" sz="1800" b="0" i="0" u="none" strike="noStrike" dirty="0">
                <a:solidFill>
                  <a:srgbClr val="333333"/>
                </a:solidFill>
                <a:effectLst/>
                <a:latin typeface="Times New Roman" panose="02020603050405020304" pitchFamily="18" charset="0"/>
                <a:cs typeface="Times New Roman" panose="02020603050405020304" pitchFamily="18" charset="0"/>
              </a:rPr>
              <a:t>Aşçılık</a:t>
            </a:r>
          </a:p>
          <a:p>
            <a:pPr algn="just">
              <a:lnSpc>
                <a:spcPct val="100000"/>
              </a:lnSpc>
              <a:buFont typeface="Arial" panose="020B0604020202020204" pitchFamily="34" charset="0"/>
              <a:buChar char="•"/>
            </a:pPr>
            <a:r>
              <a:rPr lang="tr-TR" sz="1800" b="0" i="0" u="none" strike="noStrike" dirty="0">
                <a:solidFill>
                  <a:srgbClr val="333333"/>
                </a:solidFill>
                <a:effectLst/>
                <a:latin typeface="Times New Roman" panose="02020603050405020304" pitchFamily="18" charset="0"/>
                <a:cs typeface="Times New Roman" panose="02020603050405020304" pitchFamily="18" charset="0"/>
              </a:rPr>
              <a:t>Büro Yönetimi ve Yönetici Asistanlığı</a:t>
            </a:r>
          </a:p>
          <a:p>
            <a:pPr algn="just">
              <a:lnSpc>
                <a:spcPct val="100000"/>
              </a:lnSpc>
              <a:buFont typeface="Arial" panose="020B0604020202020204" pitchFamily="34" charset="0"/>
              <a:buChar char="•"/>
            </a:pPr>
            <a:r>
              <a:rPr lang="tr-TR" sz="1800" b="0" i="0" u="none" strike="noStrike" dirty="0">
                <a:solidFill>
                  <a:srgbClr val="333333"/>
                </a:solidFill>
                <a:effectLst/>
                <a:latin typeface="Times New Roman" panose="02020603050405020304" pitchFamily="18" charset="0"/>
                <a:cs typeface="Times New Roman" panose="02020603050405020304" pitchFamily="18" charset="0"/>
              </a:rPr>
              <a:t>Çocuk Gelişimi</a:t>
            </a:r>
          </a:p>
          <a:p>
            <a:pPr algn="just">
              <a:lnSpc>
                <a:spcPct val="100000"/>
              </a:lnSpc>
              <a:buFont typeface="Arial" panose="020B0604020202020204" pitchFamily="34" charset="0"/>
              <a:buChar char="•"/>
            </a:pPr>
            <a:r>
              <a:rPr lang="tr-TR" sz="1800" b="1" i="1" u="sng" dirty="0">
                <a:solidFill>
                  <a:srgbClr val="FF0000"/>
                </a:solidFill>
                <a:latin typeface="Times New Roman" panose="02020603050405020304" pitchFamily="18" charset="0"/>
                <a:cs typeface="Times New Roman" panose="02020603050405020304" pitchFamily="18" charset="0"/>
              </a:rPr>
              <a:t>Dış Ticaret</a:t>
            </a:r>
            <a:endParaRPr lang="tr-TR" sz="1800" b="1" i="1" u="sng" strike="noStrike" dirty="0">
              <a:solidFill>
                <a:srgbClr val="FF0000"/>
              </a:solidFill>
              <a:effectLst/>
              <a:latin typeface="Times New Roman" panose="02020603050405020304" pitchFamily="18" charset="0"/>
              <a:cs typeface="Times New Roman" panose="02020603050405020304" pitchFamily="18" charset="0"/>
            </a:endParaRPr>
          </a:p>
          <a:p>
            <a:pPr algn="just">
              <a:lnSpc>
                <a:spcPct val="100000"/>
              </a:lnSpc>
              <a:buFont typeface="Arial" panose="020B0604020202020204" pitchFamily="34" charset="0"/>
              <a:buChar char="•"/>
            </a:pPr>
            <a:r>
              <a:rPr lang="tr-TR" sz="1800" b="0" i="0" u="none" strike="noStrike" dirty="0">
                <a:solidFill>
                  <a:srgbClr val="333333"/>
                </a:solidFill>
                <a:effectLst/>
                <a:latin typeface="Times New Roman" panose="02020603050405020304" pitchFamily="18" charset="0"/>
                <a:cs typeface="Times New Roman" panose="02020603050405020304" pitchFamily="18" charset="0"/>
              </a:rPr>
              <a:t>Fotoğrafçılık ve Kameramanlık</a:t>
            </a:r>
          </a:p>
          <a:p>
            <a:pPr algn="just">
              <a:lnSpc>
                <a:spcPct val="100000"/>
              </a:lnSpc>
              <a:buFont typeface="Arial" panose="020B0604020202020204" pitchFamily="34" charset="0"/>
              <a:buChar char="•"/>
            </a:pPr>
            <a:r>
              <a:rPr lang="tr-TR" sz="1800" dirty="0">
                <a:solidFill>
                  <a:srgbClr val="333333"/>
                </a:solidFill>
                <a:latin typeface="Times New Roman" panose="02020603050405020304" pitchFamily="18" charset="0"/>
                <a:cs typeface="Times New Roman" panose="02020603050405020304" pitchFamily="18" charset="0"/>
              </a:rPr>
              <a:t>İşletme Yönetimi</a:t>
            </a:r>
            <a:endParaRPr lang="tr-TR" sz="1800" b="0" i="0" u="none" strike="noStrike" dirty="0">
              <a:solidFill>
                <a:srgbClr val="333333"/>
              </a:solidFill>
              <a:effectLst/>
              <a:latin typeface="Times New Roman" panose="02020603050405020304" pitchFamily="18" charset="0"/>
              <a:cs typeface="Times New Roman" panose="02020603050405020304" pitchFamily="18" charset="0"/>
            </a:endParaRPr>
          </a:p>
          <a:p>
            <a:pPr algn="just">
              <a:lnSpc>
                <a:spcPct val="100000"/>
              </a:lnSpc>
              <a:buFont typeface="Arial" panose="020B0604020202020204" pitchFamily="34" charset="0"/>
              <a:buChar char="•"/>
            </a:pPr>
            <a:r>
              <a:rPr lang="tr-TR" sz="1800" b="0" i="0" u="none" strike="noStrike" dirty="0">
                <a:solidFill>
                  <a:srgbClr val="333333"/>
                </a:solidFill>
                <a:effectLst/>
                <a:latin typeface="Times New Roman" panose="02020603050405020304" pitchFamily="18" charset="0"/>
                <a:cs typeface="Times New Roman" panose="02020603050405020304" pitchFamily="18" charset="0"/>
              </a:rPr>
              <a:t>Mahkeme Büro Hizmetleri</a:t>
            </a:r>
          </a:p>
          <a:p>
            <a:pPr algn="just">
              <a:lnSpc>
                <a:spcPct val="100000"/>
              </a:lnSpc>
              <a:buFont typeface="Arial" panose="020B0604020202020204" pitchFamily="34" charset="0"/>
              <a:buChar char="•"/>
            </a:pPr>
            <a:r>
              <a:rPr lang="tr-TR" sz="1800" b="0" i="0" u="none" strike="noStrike" dirty="0">
                <a:solidFill>
                  <a:srgbClr val="333333"/>
                </a:solidFill>
                <a:effectLst/>
                <a:latin typeface="Times New Roman" panose="02020603050405020304" pitchFamily="18" charset="0"/>
                <a:cs typeface="Times New Roman" panose="02020603050405020304" pitchFamily="18" charset="0"/>
              </a:rPr>
              <a:t>Muhasebe ve Vergi Uygulamaları</a:t>
            </a:r>
          </a:p>
          <a:p>
            <a:pPr algn="just">
              <a:lnSpc>
                <a:spcPct val="100000"/>
              </a:lnSpc>
              <a:buFont typeface="Arial" panose="020B0604020202020204" pitchFamily="34" charset="0"/>
              <a:buChar char="•"/>
            </a:pPr>
            <a:r>
              <a:rPr lang="tr-TR" sz="1800" b="0" i="0" u="none" strike="noStrike" dirty="0">
                <a:solidFill>
                  <a:srgbClr val="333333"/>
                </a:solidFill>
                <a:effectLst/>
                <a:latin typeface="Times New Roman" panose="02020603050405020304" pitchFamily="18" charset="0"/>
                <a:cs typeface="Times New Roman" panose="02020603050405020304" pitchFamily="18" charset="0"/>
              </a:rPr>
              <a:t>Pastacılık ve Ekmekçilik</a:t>
            </a:r>
          </a:p>
          <a:p>
            <a:pPr algn="just">
              <a:lnSpc>
                <a:spcPct val="100000"/>
              </a:lnSpc>
              <a:buFont typeface="Arial" panose="020B0604020202020204" pitchFamily="34" charset="0"/>
              <a:buChar char="•"/>
            </a:pPr>
            <a:r>
              <a:rPr lang="tr-TR" sz="1800" b="0" i="0" u="none" strike="noStrike" dirty="0">
                <a:solidFill>
                  <a:srgbClr val="333333"/>
                </a:solidFill>
                <a:effectLst/>
                <a:latin typeface="Times New Roman" panose="02020603050405020304" pitchFamily="18" charset="0"/>
                <a:cs typeface="Times New Roman" panose="02020603050405020304" pitchFamily="18" charset="0"/>
              </a:rPr>
              <a:t>Radyo ve Televizyon Programcılığı</a:t>
            </a:r>
          </a:p>
          <a:p>
            <a:pPr algn="just">
              <a:lnSpc>
                <a:spcPct val="100000"/>
              </a:lnSpc>
              <a:buFont typeface="Arial" panose="020B0604020202020204" pitchFamily="34" charset="0"/>
              <a:buChar char="•"/>
            </a:pPr>
            <a:r>
              <a:rPr lang="tr-TR" sz="1800" b="0" i="0" u="none" strike="noStrike" dirty="0">
                <a:solidFill>
                  <a:srgbClr val="333333"/>
                </a:solidFill>
                <a:effectLst/>
                <a:latin typeface="Times New Roman" panose="02020603050405020304" pitchFamily="18" charset="0"/>
                <a:cs typeface="Times New Roman" panose="02020603050405020304" pitchFamily="18" charset="0"/>
              </a:rPr>
              <a:t>Turizm ve Otel İşletmeciliği</a:t>
            </a:r>
          </a:p>
          <a:p>
            <a:pPr marL="0" indent="0">
              <a:lnSpc>
                <a:spcPct val="100000"/>
              </a:lnSpc>
              <a:buNone/>
            </a:pPr>
            <a:endParaRPr lang="tr-TR" sz="1800" dirty="0">
              <a:solidFill>
                <a:schemeClr val="tx1">
                  <a:alpha val="80000"/>
                </a:schemeClr>
              </a:solidFill>
              <a:latin typeface="Times New Roman" panose="02020603050405020304" pitchFamily="18" charset="0"/>
              <a:cs typeface="Times New Roman" panose="02020603050405020304" pitchFamily="18" charset="0"/>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4" name="5-Nokta Yıldız 3"/>
          <p:cNvSpPr/>
          <p:nvPr/>
        </p:nvSpPr>
        <p:spPr>
          <a:xfrm>
            <a:off x="5943600" y="2224454"/>
            <a:ext cx="422031" cy="37806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385261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A2679492-7988-4050-9056-5424444524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B091B163-7D61-4891-ABCF-5C13D9C418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1188069" y="381935"/>
            <a:ext cx="4008583" cy="5974414"/>
          </a:xfrm>
        </p:spPr>
        <p:txBody>
          <a:bodyPr anchor="ctr">
            <a:normAutofit/>
          </a:bodyPr>
          <a:lstStyle/>
          <a:p>
            <a:r>
              <a:rPr lang="tr-TR" sz="2400" dirty="0">
                <a:solidFill>
                  <a:srgbClr val="FFFFFF"/>
                </a:solidFill>
                <a:latin typeface="Times New Roman" panose="02020603050405020304" pitchFamily="18" charset="0"/>
                <a:cs typeface="Times New Roman" panose="02020603050405020304" pitchFamily="18" charset="0"/>
              </a:rPr>
              <a:t>YÜKSEKOKULUMUZLA İLGİLİ BİLMENİZ GEREKENLER </a:t>
            </a:r>
            <a:r>
              <a:rPr lang="tr-TR" sz="2800" dirty="0">
                <a:solidFill>
                  <a:srgbClr val="FFFFFF"/>
                </a:solidFill>
                <a:latin typeface="Times New Roman" panose="02020603050405020304" pitchFamily="18" charset="0"/>
                <a:cs typeface="Times New Roman" panose="02020603050405020304" pitchFamily="18" charset="0"/>
              </a:rPr>
              <a:t>!</a:t>
            </a:r>
            <a:br>
              <a:rPr lang="tr-TR" sz="2800" dirty="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endParaRPr lang="tr-TR" sz="2800" dirty="0">
              <a:solidFill>
                <a:srgbClr val="FFFFFF"/>
              </a:solidFill>
              <a:latin typeface="Times New Roman" panose="02020603050405020304" pitchFamily="18" charset="0"/>
              <a:cs typeface="Times New Roman" panose="02020603050405020304" pitchFamily="18" charset="0"/>
            </a:endParaRPr>
          </a:p>
        </p:txBody>
      </p:sp>
      <p:grpSp>
        <p:nvGrpSpPr>
          <p:cNvPr id="7" name="Group 11">
            <a:extLst>
              <a:ext uri="{FF2B5EF4-FFF2-40B4-BE49-F238E27FC236}">
                <a16:creationId xmlns:a16="http://schemas.microsoft.com/office/drawing/2014/main" id="{0474DF76-993E-44DE-AFB0-C416182ACEC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163404" y="518400"/>
            <a:ext cx="5055581" cy="4994377"/>
          </a:xfrm>
        </p:spPr>
        <p:txBody>
          <a:bodyPr anchor="ctr">
            <a:normAutofit/>
          </a:bodyPr>
          <a:lstStyle/>
          <a:p>
            <a:pPr marL="0" indent="0" algn="just">
              <a:buNone/>
            </a:pPr>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Öğrencilerimizin yazılı kurallarla birlikte yazılı olmayan ancak </a:t>
            </a:r>
            <a:r>
              <a:rPr lang="tr-TR" sz="2000" b="1" dirty="0">
                <a:solidFill>
                  <a:schemeClr val="tx1">
                    <a:alpha val="80000"/>
                  </a:schemeClr>
                </a:solidFill>
                <a:latin typeface="Times New Roman" panose="02020603050405020304" pitchFamily="18" charset="0"/>
                <a:cs typeface="Times New Roman" panose="02020603050405020304" pitchFamily="18" charset="0"/>
              </a:rPr>
              <a:t>yüksekokulumuzda zorunlu olan </a:t>
            </a:r>
            <a:r>
              <a:rPr lang="tr-TR" sz="2000" dirty="0">
                <a:solidFill>
                  <a:schemeClr val="tx1">
                    <a:alpha val="80000"/>
                  </a:schemeClr>
                </a:solidFill>
                <a:latin typeface="Times New Roman" panose="02020603050405020304" pitchFamily="18" charset="0"/>
                <a:cs typeface="Times New Roman" panose="02020603050405020304" pitchFamily="18" charset="0"/>
              </a:rPr>
              <a:t>sosyal davranış kurallarına da uygun davranmaları önemsenmektedir.</a:t>
            </a: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Yüksekokulumuzun öğrencilerinin üniversite öğrencisi bilinciyle ve olgunluğuyla hareket etmesi beklenmektedir</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a:t>
            </a:r>
            <a:endParaRPr lang="tr-TR" sz="2000" dirty="0">
              <a:solidFill>
                <a:schemeClr val="tx1">
                  <a:alpha val="80000"/>
                </a:schemeClr>
              </a:solidFill>
              <a:latin typeface="Times New Roman" panose="02020603050405020304" pitchFamily="18" charset="0"/>
              <a:cs typeface="Times New Roman" panose="02020603050405020304" pitchFamily="18" charset="0"/>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079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26396" y="586855"/>
            <a:ext cx="4230100" cy="3387497"/>
          </a:xfrm>
        </p:spPr>
        <p:txBody>
          <a:bodyPr anchor="b">
            <a:normAutofit/>
          </a:bodyPr>
          <a:lstStyle/>
          <a:p>
            <a:pPr algn="r"/>
            <a:r>
              <a:rPr lang="tr-TR" sz="2400" dirty="0">
                <a:solidFill>
                  <a:srgbClr val="FFFFFF"/>
                </a:solidFill>
                <a:latin typeface="Times New Roman" panose="02020603050405020304" pitchFamily="18" charset="0"/>
                <a:cs typeface="Times New Roman" panose="02020603050405020304" pitchFamily="18" charset="0"/>
              </a:rPr>
              <a:t>ÖĞRENCİLERİMİZDEN BEKLENTİLERİMİZ</a:t>
            </a: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Akademik Başarı</a:t>
            </a:r>
          </a:p>
        </p:txBody>
      </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503158" y="649480"/>
            <a:ext cx="4862447" cy="5546047"/>
          </a:xfrm>
        </p:spPr>
        <p:txBody>
          <a:bodyPr anchor="ctr">
            <a:normAutofit/>
          </a:bodyPr>
          <a:lstStyle/>
          <a:p>
            <a:pPr marL="0" indent="0" algn="just">
              <a:buNone/>
            </a:pPr>
            <a:endParaRPr lang="tr-TR" sz="2000" dirty="0">
              <a:latin typeface="Times New Roman" panose="02020603050405020304" pitchFamily="18" charset="0"/>
              <a:cs typeface="Times New Roman" panose="02020603050405020304" pitchFamily="18" charset="0"/>
            </a:endParaRPr>
          </a:p>
          <a:p>
            <a:pPr algn="just"/>
            <a:r>
              <a:rPr lang="tr-TR" sz="2000" dirty="0">
                <a:latin typeface="Times New Roman" panose="02020603050405020304" pitchFamily="18" charset="0"/>
                <a:cs typeface="Times New Roman" panose="02020603050405020304" pitchFamily="18" charset="0"/>
              </a:rPr>
              <a:t>Derslere aktif katılım sağlamak.</a:t>
            </a:r>
          </a:p>
          <a:p>
            <a:pPr algn="just"/>
            <a:r>
              <a:rPr lang="tr-TR" sz="2000" dirty="0">
                <a:latin typeface="Times New Roman" panose="02020603050405020304" pitchFamily="18" charset="0"/>
                <a:cs typeface="Times New Roman" panose="02020603050405020304" pitchFamily="18" charset="0"/>
              </a:rPr>
              <a:t>Derslere hazırlıklı gelmek.</a:t>
            </a:r>
          </a:p>
          <a:p>
            <a:pPr algn="just"/>
            <a:r>
              <a:rPr lang="tr-TR" sz="2000" dirty="0">
                <a:latin typeface="Times New Roman" panose="02020603050405020304" pitchFamily="18" charset="0"/>
                <a:cs typeface="Times New Roman" panose="02020603050405020304" pitchFamily="18" charset="0"/>
              </a:rPr>
              <a:t>Ders sorumlusu Öğretim Elemanı ile derse ilişkin paylaşımda bulunmak.</a:t>
            </a:r>
          </a:p>
          <a:p>
            <a:pPr algn="just"/>
            <a:r>
              <a:rPr lang="tr-TR" sz="2000" dirty="0">
                <a:latin typeface="Times New Roman" panose="02020603050405020304" pitchFamily="18" charset="0"/>
                <a:cs typeface="Times New Roman" panose="02020603050405020304" pitchFamily="18" charset="0"/>
              </a:rPr>
              <a:t>Derse ilişkin eğitim materyallerine sahip olmak ve yanında bulundurmak.</a:t>
            </a:r>
          </a:p>
          <a:p>
            <a:pPr algn="just"/>
            <a:r>
              <a:rPr lang="tr-TR" sz="2000" dirty="0">
                <a:latin typeface="Times New Roman" panose="02020603050405020304" pitchFamily="18" charset="0"/>
                <a:cs typeface="Times New Roman" panose="02020603050405020304" pitchFamily="18" charset="0"/>
              </a:rPr>
              <a:t>Zorunlu durumlar dışında devamsızlık yapmamak.</a:t>
            </a:r>
          </a:p>
          <a:p>
            <a:pPr algn="just"/>
            <a:r>
              <a:rPr lang="tr-TR" sz="2000" dirty="0">
                <a:latin typeface="Times New Roman" panose="02020603050405020304" pitchFamily="18" charset="0"/>
                <a:cs typeface="Times New Roman" panose="02020603050405020304" pitchFamily="18" charset="0"/>
              </a:rPr>
              <a:t>Derse ilişkin ödev, proje, sunum gibi yükümlülükleri zamanında ve eksiksiz tamamlamak.</a:t>
            </a:r>
          </a:p>
          <a:p>
            <a:pPr algn="just"/>
            <a:endParaRPr lang="tr-TR" sz="2000" dirty="0">
              <a:latin typeface="Times New Roman" panose="02020603050405020304" pitchFamily="18" charset="0"/>
              <a:cs typeface="Times New Roman" panose="02020603050405020304" pitchFamily="18" charset="0"/>
            </a:endParaRPr>
          </a:p>
          <a:p>
            <a:pPr algn="just"/>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79594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26396" y="586855"/>
            <a:ext cx="4230100" cy="3387497"/>
          </a:xfrm>
        </p:spPr>
        <p:txBody>
          <a:bodyPr anchor="b">
            <a:normAutofit/>
          </a:bodyPr>
          <a:lstStyle/>
          <a:p>
            <a:pPr algn="r"/>
            <a:r>
              <a:rPr lang="tr-TR" sz="2400" dirty="0">
                <a:solidFill>
                  <a:srgbClr val="FFFFFF"/>
                </a:solidFill>
                <a:latin typeface="Times New Roman" panose="02020603050405020304" pitchFamily="18" charset="0"/>
                <a:cs typeface="Times New Roman" panose="02020603050405020304" pitchFamily="18" charset="0"/>
              </a:rPr>
              <a:t>ÖĞRENCİLERİMİZDEN BEKLENTİLERİMİZ</a:t>
            </a:r>
            <a:br>
              <a:rPr lang="tr-TR" sz="2400" dirty="0">
                <a:solidFill>
                  <a:srgbClr val="FFFFFF"/>
                </a:solidFill>
                <a:latin typeface="Times New Roman" panose="02020603050405020304" pitchFamily="18" charset="0"/>
                <a:cs typeface="Times New Roman" panose="02020603050405020304" pitchFamily="18" charset="0"/>
              </a:rPr>
            </a:br>
            <a:r>
              <a:rPr lang="tr-TR" sz="2400" dirty="0">
                <a:solidFill>
                  <a:srgbClr val="FFFFFF"/>
                </a:solidFill>
                <a:latin typeface="Times New Roman" panose="02020603050405020304" pitchFamily="18" charset="0"/>
                <a:cs typeface="Times New Roman" panose="02020603050405020304" pitchFamily="18" charset="0"/>
              </a:rPr>
              <a:t/>
            </a:r>
            <a:br>
              <a:rPr lang="tr-TR" sz="2400" dirty="0">
                <a:solidFill>
                  <a:srgbClr val="FFFFFF"/>
                </a:solidFill>
                <a:latin typeface="Times New Roman" panose="02020603050405020304" pitchFamily="18" charset="0"/>
                <a:cs typeface="Times New Roman" panose="02020603050405020304" pitchFamily="18" charset="0"/>
              </a:rPr>
            </a:br>
            <a:r>
              <a:rPr lang="tr-TR" sz="2400" dirty="0">
                <a:solidFill>
                  <a:srgbClr val="FFFFFF"/>
                </a:solidFill>
                <a:latin typeface="Times New Roman" panose="02020603050405020304" pitchFamily="18" charset="0"/>
                <a:cs typeface="Times New Roman" panose="02020603050405020304" pitchFamily="18" charset="0"/>
              </a:rPr>
              <a:t>Öğretim Elemanları ve Diğer Üniversite Personelleri İle İlişkiler</a:t>
            </a:r>
          </a:p>
        </p:txBody>
      </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503158" y="404446"/>
            <a:ext cx="4862447" cy="5791081"/>
          </a:xfrm>
        </p:spPr>
        <p:txBody>
          <a:bodyPr anchor="ctr">
            <a:normAutofit/>
          </a:bodyPr>
          <a:lstStyle/>
          <a:p>
            <a:pPr algn="just"/>
            <a:r>
              <a:rPr lang="tr-TR" sz="1800" dirty="0" smtClean="0">
                <a:latin typeface="Times New Roman" panose="02020603050405020304" pitchFamily="18" charset="0"/>
                <a:cs typeface="Times New Roman" panose="02020603050405020304" pitchFamily="18" charset="0"/>
              </a:rPr>
              <a:t>Yüksekokulumuzda </a:t>
            </a:r>
            <a:r>
              <a:rPr lang="tr-TR" sz="1800" dirty="0">
                <a:latin typeface="Times New Roman" panose="02020603050405020304" pitchFamily="18" charset="0"/>
                <a:cs typeface="Times New Roman" panose="02020603050405020304" pitchFamily="18" charset="0"/>
              </a:rPr>
              <a:t>tüm sosyal ilişkiler nezaket, açıklık ve olgunluk </a:t>
            </a:r>
            <a:r>
              <a:rPr lang="tr-TR" sz="1800" dirty="0" smtClean="0">
                <a:latin typeface="Times New Roman" panose="02020603050405020304" pitchFamily="18" charset="0"/>
                <a:cs typeface="Times New Roman" panose="02020603050405020304" pitchFamily="18" charset="0"/>
              </a:rPr>
              <a:t>temelinde </a:t>
            </a:r>
            <a:r>
              <a:rPr lang="tr-TR" sz="1800" dirty="0">
                <a:latin typeface="Times New Roman" panose="02020603050405020304" pitchFamily="18" charset="0"/>
                <a:cs typeface="Times New Roman" panose="02020603050405020304" pitchFamily="18" charset="0"/>
              </a:rPr>
              <a:t>yürütülmektedir.</a:t>
            </a:r>
          </a:p>
          <a:p>
            <a:pPr algn="just"/>
            <a:r>
              <a:rPr lang="tr-TR" sz="1800" dirty="0">
                <a:latin typeface="Times New Roman" panose="02020603050405020304" pitchFamily="18" charset="0"/>
                <a:cs typeface="Times New Roman" panose="02020603050405020304" pitchFamily="18" charset="0"/>
              </a:rPr>
              <a:t>Öğrencilerimizin tüm Öğretim Elemanları ve Üniversitenin diğer personelleri (Sekreterler, temizlik personeli, güvenlik görevlileri </a:t>
            </a:r>
            <a:r>
              <a:rPr lang="tr-TR" sz="1800" dirty="0" err="1">
                <a:latin typeface="Times New Roman" panose="02020603050405020304" pitchFamily="18" charset="0"/>
                <a:cs typeface="Times New Roman" panose="02020603050405020304" pitchFamily="18" charset="0"/>
              </a:rPr>
              <a:t>v.b</a:t>
            </a:r>
            <a:r>
              <a:rPr lang="tr-TR" sz="1800" dirty="0">
                <a:latin typeface="Times New Roman" panose="02020603050405020304" pitchFamily="18" charset="0"/>
                <a:cs typeface="Times New Roman" panose="02020603050405020304" pitchFamily="18" charset="0"/>
              </a:rPr>
              <a:t>.) ile iletişimlerinde üsluplarına dikkat etmeleri; saygı ve nezaketlerini korumaları gerekmektedir.</a:t>
            </a:r>
          </a:p>
          <a:p>
            <a:pPr algn="just"/>
            <a:r>
              <a:rPr lang="tr-TR" sz="1800" dirty="0">
                <a:latin typeface="Times New Roman" panose="02020603050405020304" pitchFamily="18" charset="0"/>
                <a:cs typeface="Times New Roman" panose="02020603050405020304" pitchFamily="18" charset="0"/>
              </a:rPr>
              <a:t>Yüksekokulumuz, prensip olarak insan ilişkilerindeki çatışmaları, kaba davranışları uygun bulmamakta olup, ‘</a:t>
            </a:r>
            <a:r>
              <a:rPr lang="tr-TR" sz="1800" b="0" i="0" u="none" strike="noStrike" dirty="0">
                <a:effectLst/>
                <a:latin typeface="Times New Roman" panose="02020603050405020304" pitchFamily="18" charset="0"/>
                <a:cs typeface="Times New Roman" panose="02020603050405020304" pitchFamily="18" charset="0"/>
              </a:rPr>
              <a:t>YÜKSEKÖĞRETİM KURUMLARI ÖĞRENCİ DİSİPLİN YÖNETMELİĞİ’ kapsamında işlem yapmaktadır.</a:t>
            </a:r>
          </a:p>
          <a:p>
            <a:pPr marL="0" indent="0" algn="just">
              <a:buNone/>
            </a:pPr>
            <a:endParaRPr lang="tr-TR" sz="1700" b="0" i="0" u="none" strike="noStrike" dirty="0">
              <a:effectLst/>
              <a:latin typeface="Times New Roman" panose="02020603050405020304" pitchFamily="18" charset="0"/>
              <a:cs typeface="Times New Roman" panose="02020603050405020304" pitchFamily="18" charset="0"/>
            </a:endParaRPr>
          </a:p>
          <a:p>
            <a:pPr algn="just"/>
            <a:r>
              <a:rPr lang="tr-TR" sz="1000" dirty="0">
                <a:latin typeface="Times New Roman" panose="02020603050405020304" pitchFamily="18" charset="0"/>
                <a:cs typeface="Times New Roman" panose="02020603050405020304" pitchFamily="18" charset="0"/>
              </a:rPr>
              <a:t>Öğrencilerin disiplin işleri, suçları ve cezaları 2 Şubat 2023 tarihli ve 7437 sayılı Kanun'la 2547 sayılı Kanun'a eklenen Madde 54 hükümlerine göre düzenlenmektedir.</a:t>
            </a:r>
          </a:p>
        </p:txBody>
      </p:sp>
    </p:spTree>
    <p:extLst>
      <p:ext uri="{BB962C8B-B14F-4D97-AF65-F5344CB8AC3E}">
        <p14:creationId xmlns:p14="http://schemas.microsoft.com/office/powerpoint/2010/main" val="39886336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26396" y="586855"/>
            <a:ext cx="4230100" cy="3387497"/>
          </a:xfrm>
        </p:spPr>
        <p:txBody>
          <a:bodyPr anchor="b">
            <a:normAutofit/>
          </a:bodyPr>
          <a:lstStyle/>
          <a:p>
            <a:pPr algn="r"/>
            <a:r>
              <a:rPr lang="tr-TR" sz="2400" dirty="0">
                <a:solidFill>
                  <a:srgbClr val="FFFFFF"/>
                </a:solidFill>
                <a:latin typeface="Times New Roman" panose="02020603050405020304" pitchFamily="18" charset="0"/>
                <a:cs typeface="Times New Roman" panose="02020603050405020304" pitchFamily="18" charset="0"/>
              </a:rPr>
              <a:t>ÖĞRENCİLERİMİZDEN BEKLENTİLERİMİZ</a:t>
            </a:r>
            <a:br>
              <a:rPr lang="tr-TR" sz="24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Öğrenciler Arasındaki İlişkiler</a:t>
            </a:r>
          </a:p>
        </p:txBody>
      </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503158" y="649480"/>
            <a:ext cx="4862447" cy="5546047"/>
          </a:xfrm>
        </p:spPr>
        <p:txBody>
          <a:bodyPr anchor="ctr">
            <a:normAutofit/>
          </a:bodyPr>
          <a:lstStyle/>
          <a:p>
            <a:pPr marL="0" indent="0" algn="just">
              <a:buNone/>
            </a:pPr>
            <a:endParaRPr lang="tr-TR" sz="1700" dirty="0">
              <a:latin typeface="Times New Roman" panose="02020603050405020304" pitchFamily="18" charset="0"/>
              <a:cs typeface="Times New Roman" panose="02020603050405020304" pitchFamily="18" charset="0"/>
            </a:endParaRPr>
          </a:p>
          <a:p>
            <a:pPr algn="just"/>
            <a:r>
              <a:rPr lang="tr-TR" sz="1700" dirty="0">
                <a:latin typeface="Times New Roman" panose="02020603050405020304" pitchFamily="18" charset="0"/>
                <a:cs typeface="Times New Roman" panose="02020603050405020304" pitchFamily="18" charset="0"/>
              </a:rPr>
              <a:t>Öğrencilerimizin tüm diğer öğrenciler ile iletişimlerinde üsluplarına dikkat etmeleri; saygı ve nezaketlerini korumaları gerekmektedir.</a:t>
            </a:r>
          </a:p>
          <a:p>
            <a:pPr algn="just"/>
            <a:r>
              <a:rPr lang="tr-TR" sz="1700" dirty="0">
                <a:latin typeface="Times New Roman" panose="02020603050405020304" pitchFamily="18" charset="0"/>
                <a:cs typeface="Times New Roman" panose="02020603050405020304" pitchFamily="18" charset="0"/>
              </a:rPr>
              <a:t>Söz konusu iletişim, hem yüz yüze iletişimi hem de tüm dijital platformlar dahil olmak üzere yazılı ve görsel (fotoğraflar, videolar, emojiler gibi görseller dahil olmak üzere) iletişimi de kapsamaktadır.</a:t>
            </a:r>
          </a:p>
          <a:p>
            <a:pPr algn="just"/>
            <a:r>
              <a:rPr lang="tr-TR" sz="1700" dirty="0">
                <a:latin typeface="Times New Roman" panose="02020603050405020304" pitchFamily="18" charset="0"/>
                <a:cs typeface="Times New Roman" panose="02020603050405020304" pitchFamily="18" charset="0"/>
              </a:rPr>
              <a:t>Öğrencilerin akran zorbalığı ve siber zorbalık yapmaları, birbirlerini aşağılayıcı tavır, davranış ve imalarda bulunmaları, herhangi bir öğrenciyi ötekileştirmeleri, ayrımcılık (etnik, sosyal statü, fiziksel  ya da davranışsal farklılıkların neden olduğu </a:t>
            </a:r>
            <a:r>
              <a:rPr lang="tr-TR" sz="1700" dirty="0" err="1">
                <a:latin typeface="Times New Roman" panose="02020603050405020304" pitchFamily="18" charset="0"/>
                <a:cs typeface="Times New Roman" panose="02020603050405020304" pitchFamily="18" charset="0"/>
              </a:rPr>
              <a:t>v.b</a:t>
            </a:r>
            <a:r>
              <a:rPr lang="tr-TR" sz="1700" dirty="0">
                <a:latin typeface="Times New Roman" panose="02020603050405020304" pitchFamily="18" charset="0"/>
                <a:cs typeface="Times New Roman" panose="02020603050405020304" pitchFamily="18" charset="0"/>
              </a:rPr>
              <a:t>.) yapmaları Yüksekokulumuz tarafından uygun bulunmamakta olup bu tür tutum ve davranış sergileyen öğrencilerle ilgili ‘</a:t>
            </a:r>
            <a:r>
              <a:rPr lang="tr-TR" sz="1700" b="0" i="0" u="none" strike="noStrike" dirty="0">
                <a:effectLst/>
                <a:latin typeface="Times New Roman" panose="02020603050405020304" pitchFamily="18" charset="0"/>
                <a:cs typeface="Times New Roman" panose="02020603050405020304" pitchFamily="18" charset="0"/>
              </a:rPr>
              <a:t>YÜKSEKÖĞRETİM KURUMLARI ÖĞRENCİ DİSİPLİN YÖNETMELİĞİ’ kapsamında disiplin soruşturması yürütülecektir.</a:t>
            </a:r>
          </a:p>
          <a:p>
            <a:pPr algn="just"/>
            <a:endParaRPr lang="tr-TR" sz="1700" dirty="0">
              <a:latin typeface="Times New Roman" panose="02020603050405020304" pitchFamily="18" charset="0"/>
              <a:cs typeface="Times New Roman" panose="02020603050405020304" pitchFamily="18" charset="0"/>
            </a:endParaRPr>
          </a:p>
          <a:p>
            <a:pPr algn="just"/>
            <a:endParaRPr lang="tr-TR"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56472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26396" y="586855"/>
            <a:ext cx="4230100" cy="3387497"/>
          </a:xfrm>
        </p:spPr>
        <p:txBody>
          <a:bodyPr anchor="b">
            <a:normAutofit/>
          </a:bodyPr>
          <a:lstStyle/>
          <a:p>
            <a:pPr algn="r"/>
            <a:r>
              <a:rPr lang="tr-TR" sz="2400" dirty="0">
                <a:solidFill>
                  <a:srgbClr val="FFFFFF"/>
                </a:solidFill>
                <a:latin typeface="Times New Roman" panose="02020603050405020304" pitchFamily="18" charset="0"/>
                <a:cs typeface="Times New Roman" panose="02020603050405020304" pitchFamily="18" charset="0"/>
              </a:rPr>
              <a:t>ÖĞRENCİLERİMİZDEN BEKLENTİLERİMİZ</a:t>
            </a: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Akran Zorbalığı ve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Siber Zorbalık</a:t>
            </a:r>
          </a:p>
        </p:txBody>
      </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5850082" y="301336"/>
            <a:ext cx="6026727" cy="6244937"/>
          </a:xfrm>
        </p:spPr>
        <p:txBody>
          <a:bodyPr anchor="ctr">
            <a:noAutofit/>
          </a:bodyPr>
          <a:lstStyle/>
          <a:p>
            <a:pPr algn="just"/>
            <a:r>
              <a:rPr lang="tr-TR" sz="1600" b="1" dirty="0">
                <a:latin typeface="Times New Roman" panose="02020603050405020304" pitchFamily="18" charset="0"/>
                <a:cs typeface="Times New Roman" panose="02020603050405020304" pitchFamily="18" charset="0"/>
              </a:rPr>
              <a:t>Akran Zorbalığı</a:t>
            </a:r>
          </a:p>
          <a:p>
            <a:pPr algn="just"/>
            <a:r>
              <a:rPr lang="tr-TR" sz="1600" dirty="0">
                <a:latin typeface="Times New Roman" panose="02020603050405020304" pitchFamily="18" charset="0"/>
                <a:cs typeface="Times New Roman" panose="02020603050405020304" pitchFamily="18" charset="0"/>
              </a:rPr>
              <a:t>Herhangi bir kışkırtma durumu yokken aralarında bedensel ve psikolojik yönden güç eşitsizliği olan öğrencilerden güçlünün zayıf olana bilerek ve isteyerek uyguladığı fiziksel, sözel ve psikolojik </a:t>
            </a:r>
            <a:r>
              <a:rPr lang="tr-TR" sz="1600" dirty="0" smtClean="0">
                <a:latin typeface="Times New Roman" panose="02020603050405020304" pitchFamily="18" charset="0"/>
                <a:cs typeface="Times New Roman" panose="02020603050405020304" pitchFamily="18" charset="0"/>
              </a:rPr>
              <a:t>saldırıdır.</a:t>
            </a:r>
          </a:p>
          <a:p>
            <a:pPr algn="just"/>
            <a:r>
              <a:rPr lang="tr-TR" sz="1600" b="1" dirty="0" smtClean="0">
                <a:latin typeface="Times New Roman" panose="02020603050405020304" pitchFamily="18" charset="0"/>
                <a:cs typeface="Times New Roman" panose="02020603050405020304" pitchFamily="18" charset="0"/>
              </a:rPr>
              <a:t>Fiziksel </a:t>
            </a:r>
            <a:r>
              <a:rPr lang="tr-TR" sz="1600" b="1" dirty="0">
                <a:latin typeface="Times New Roman" panose="02020603050405020304" pitchFamily="18" charset="0"/>
                <a:cs typeface="Times New Roman" panose="02020603050405020304" pitchFamily="18" charset="0"/>
              </a:rPr>
              <a:t>zorbalık: </a:t>
            </a:r>
            <a:r>
              <a:rPr lang="tr-TR" sz="1600" dirty="0">
                <a:latin typeface="Times New Roman" panose="02020603050405020304" pitchFamily="18" charset="0"/>
                <a:cs typeface="Times New Roman" panose="02020603050405020304" pitchFamily="18" charset="0"/>
              </a:rPr>
              <a:t>Mağdura yönelik tekme atma, yumruklama, saçını çekme gibi bütün fiziksel saldırı çeşitlerini ve kasten mağdurun eşyalarına zarar verme gibi saldırganca hareketleri içeren zorbalık </a:t>
            </a:r>
            <a:r>
              <a:rPr lang="tr-TR" sz="1600" dirty="0" smtClean="0">
                <a:latin typeface="Times New Roman" panose="02020603050405020304" pitchFamily="18" charset="0"/>
                <a:cs typeface="Times New Roman" panose="02020603050405020304" pitchFamily="18" charset="0"/>
              </a:rPr>
              <a:t>türüdür.</a:t>
            </a:r>
          </a:p>
          <a:p>
            <a:pPr algn="just"/>
            <a:r>
              <a:rPr lang="tr-TR" sz="1600" b="1" dirty="0" smtClean="0">
                <a:latin typeface="Times New Roman" panose="02020603050405020304" pitchFamily="18" charset="0"/>
                <a:cs typeface="Times New Roman" panose="02020603050405020304" pitchFamily="18" charset="0"/>
              </a:rPr>
              <a:t>Sözel </a:t>
            </a:r>
            <a:r>
              <a:rPr lang="tr-TR" sz="1600" b="1" dirty="0">
                <a:latin typeface="Times New Roman" panose="02020603050405020304" pitchFamily="18" charset="0"/>
                <a:cs typeface="Times New Roman" panose="02020603050405020304" pitchFamily="18" charset="0"/>
              </a:rPr>
              <a:t>zorbalık:</a:t>
            </a:r>
            <a:r>
              <a:rPr lang="tr-TR" sz="1600" dirty="0">
                <a:latin typeface="Times New Roman" panose="02020603050405020304" pitchFamily="18" charset="0"/>
                <a:cs typeface="Times New Roman" panose="02020603050405020304" pitchFamily="18" charset="0"/>
              </a:rPr>
              <a:t> Mağdura lakap takma, küfür etme, ailesi ve etnik kökeni ile dalga geçme, istismar etmeye yönelik telefon görüşmeleri, kişinin parasını veya eşyalarını gasp etme, kişiye zarar vermeye yönelik olarak korkutma gibi rencide edici davranışları içeren zorbalık </a:t>
            </a:r>
            <a:r>
              <a:rPr lang="tr-TR" sz="1600" dirty="0" smtClean="0">
                <a:latin typeface="Times New Roman" panose="02020603050405020304" pitchFamily="18" charset="0"/>
                <a:cs typeface="Times New Roman" panose="02020603050405020304" pitchFamily="18" charset="0"/>
              </a:rPr>
              <a:t>türüdür.</a:t>
            </a:r>
          </a:p>
          <a:p>
            <a:pPr algn="just"/>
            <a:r>
              <a:rPr lang="tr-TR" sz="1600" b="1" dirty="0" smtClean="0">
                <a:latin typeface="Times New Roman" panose="02020603050405020304" pitchFamily="18" charset="0"/>
                <a:cs typeface="Times New Roman" panose="02020603050405020304" pitchFamily="18" charset="0"/>
              </a:rPr>
              <a:t>Duygusal </a:t>
            </a:r>
            <a:r>
              <a:rPr lang="tr-TR" sz="1600" b="1" dirty="0">
                <a:latin typeface="Times New Roman" panose="02020603050405020304" pitchFamily="18" charset="0"/>
                <a:cs typeface="Times New Roman" panose="02020603050405020304" pitchFamily="18" charset="0"/>
              </a:rPr>
              <a:t>zorbalık: </a:t>
            </a:r>
            <a:r>
              <a:rPr lang="tr-TR" sz="1600" dirty="0">
                <a:latin typeface="Times New Roman" panose="02020603050405020304" pitchFamily="18" charset="0"/>
                <a:cs typeface="Times New Roman" panose="02020603050405020304" pitchFamily="18" charset="0"/>
              </a:rPr>
              <a:t> Mağduru gruptan dışlamak, onu yalnızlaştırmaya çalışmak, arkadaşlık ilişkilerini zayıflatıp kötü etkilemek maksadıyla yapılan her türlü </a:t>
            </a:r>
            <a:r>
              <a:rPr lang="tr-TR" sz="1600" dirty="0" smtClean="0">
                <a:latin typeface="Times New Roman" panose="02020603050405020304" pitchFamily="18" charset="0"/>
                <a:cs typeface="Times New Roman" panose="02020603050405020304" pitchFamily="18" charset="0"/>
              </a:rPr>
              <a:t>harekettir.</a:t>
            </a:r>
          </a:p>
          <a:p>
            <a:pPr algn="just"/>
            <a:r>
              <a:rPr lang="tr-TR" sz="1600" b="1" dirty="0" smtClean="0">
                <a:latin typeface="Times New Roman" panose="02020603050405020304" pitchFamily="18" charset="0"/>
                <a:cs typeface="Times New Roman" panose="02020603050405020304" pitchFamily="18" charset="0"/>
              </a:rPr>
              <a:t>Cinsel </a:t>
            </a:r>
            <a:r>
              <a:rPr lang="tr-TR" sz="1600" b="1" dirty="0">
                <a:latin typeface="Times New Roman" panose="02020603050405020304" pitchFamily="18" charset="0"/>
                <a:cs typeface="Times New Roman" panose="02020603050405020304" pitchFamily="18" charset="0"/>
              </a:rPr>
              <a:t>zorbalık:  </a:t>
            </a:r>
            <a:r>
              <a:rPr lang="tr-TR" sz="1600" dirty="0">
                <a:latin typeface="Times New Roman" panose="02020603050405020304" pitchFamily="18" charset="0"/>
                <a:cs typeface="Times New Roman" panose="02020603050405020304" pitchFamily="18" charset="0"/>
              </a:rPr>
              <a:t>Mağdura elle taciz ve cinsel içerikli sözler söyleme gibi davranışları içermektedir. </a:t>
            </a:r>
            <a:endParaRPr lang="tr-TR" sz="1600" dirty="0" smtClean="0">
              <a:latin typeface="Times New Roman" panose="02020603050405020304" pitchFamily="18" charset="0"/>
              <a:cs typeface="Times New Roman" panose="02020603050405020304" pitchFamily="18" charset="0"/>
            </a:endParaRPr>
          </a:p>
          <a:p>
            <a:pPr algn="just"/>
            <a:r>
              <a:rPr lang="tr-TR" sz="1600" b="1" dirty="0" smtClean="0">
                <a:latin typeface="Times New Roman" panose="02020603050405020304" pitchFamily="18" charset="0"/>
                <a:cs typeface="Times New Roman" panose="02020603050405020304" pitchFamily="18" charset="0"/>
              </a:rPr>
              <a:t>Siber zorbalık: </a:t>
            </a:r>
            <a:r>
              <a:rPr lang="tr-TR" sz="1600" dirty="0" smtClean="0">
                <a:latin typeface="Times New Roman" panose="02020603050405020304" pitchFamily="18" charset="0"/>
                <a:cs typeface="Times New Roman" panose="02020603050405020304" pitchFamily="18" charset="0"/>
              </a:rPr>
              <a:t>Her </a:t>
            </a:r>
            <a:r>
              <a:rPr lang="tr-TR" sz="1600" dirty="0">
                <a:latin typeface="Times New Roman" panose="02020603050405020304" pitchFamily="18" charset="0"/>
                <a:cs typeface="Times New Roman" panose="02020603050405020304" pitchFamily="18" charset="0"/>
              </a:rPr>
              <a:t>yaş grubundan kişinin yaşayabileceği, mesajı gönderenin alıcıya zarar vermeye niyetli olduğu çevrimiçi alışverişler olarak ifade edilmektedir.</a:t>
            </a:r>
          </a:p>
          <a:p>
            <a:pPr lvl="1" algn="just"/>
            <a:endParaRPr lang="tr-TR" sz="1600" dirty="0">
              <a:latin typeface="Times New Roman" panose="02020603050405020304" pitchFamily="18" charset="0"/>
              <a:cs typeface="Times New Roman" panose="02020603050405020304" pitchFamily="18" charset="0"/>
            </a:endParaRPr>
          </a:p>
          <a:p>
            <a:pPr marL="457200" lvl="1" indent="0" algn="just">
              <a:buNone/>
            </a:pPr>
            <a:r>
              <a:rPr lang="tr-TR" sz="1000" dirty="0">
                <a:latin typeface="Times New Roman" panose="02020603050405020304" pitchFamily="18" charset="0"/>
                <a:cs typeface="Times New Roman" panose="02020603050405020304" pitchFamily="18" charset="0"/>
              </a:rPr>
              <a:t>Serap Öz, A. Faruk Levent, Yükseköğretimde Akran Zorbalığına İlişkin Öğretim Elemanlarının Görüşleri, </a:t>
            </a:r>
            <a:r>
              <a:rPr lang="tr-TR" sz="1000" dirty="0" err="1">
                <a:latin typeface="Times New Roman" panose="02020603050405020304" pitchFamily="18" charset="0"/>
                <a:cs typeface="Times New Roman" panose="02020603050405020304" pitchFamily="18" charset="0"/>
              </a:rPr>
              <a:t>Tüba</a:t>
            </a:r>
            <a:r>
              <a:rPr lang="tr-TR" sz="1000" dirty="0">
                <a:latin typeface="Times New Roman" panose="02020603050405020304" pitchFamily="18" charset="0"/>
                <a:cs typeface="Times New Roman" panose="02020603050405020304" pitchFamily="18" charset="0"/>
              </a:rPr>
              <a:t>-Her Yükseköğretim Dergisi, 474- 485. </a:t>
            </a:r>
            <a:r>
              <a:rPr lang="tr-TR" sz="1000" dirty="0">
                <a:latin typeface="Times New Roman" panose="02020603050405020304" pitchFamily="18" charset="0"/>
                <a:cs typeface="Times New Roman" panose="02020603050405020304" pitchFamily="18" charset="0"/>
                <a:hlinkClick r:id="rId2"/>
              </a:rPr>
              <a:t>https://dergipark.org.tr/tr/download/article-file/2950213</a:t>
            </a:r>
            <a:r>
              <a:rPr lang="tr-TR" sz="1000" dirty="0">
                <a:latin typeface="Times New Roman" panose="02020603050405020304" pitchFamily="18" charset="0"/>
                <a:cs typeface="Times New Roman" panose="02020603050405020304" pitchFamily="18" charset="0"/>
              </a:rPr>
              <a:t> </a:t>
            </a:r>
          </a:p>
        </p:txBody>
      </p:sp>
      <p:sp>
        <p:nvSpPr>
          <p:cNvPr id="4" name="Metin kutusu 3">
            <a:extLst>
              <a:ext uri="{FF2B5EF4-FFF2-40B4-BE49-F238E27FC236}">
                <a16:creationId xmlns:a16="http://schemas.microsoft.com/office/drawing/2014/main" id="{85E8D60E-284D-2FF5-121C-A778BD73AD7E}"/>
              </a:ext>
            </a:extLst>
          </p:cNvPr>
          <p:cNvSpPr txBox="1"/>
          <p:nvPr/>
        </p:nvSpPr>
        <p:spPr>
          <a:xfrm>
            <a:off x="9051721" y="2030136"/>
            <a:ext cx="184731" cy="369332"/>
          </a:xfrm>
          <a:prstGeom prst="rect">
            <a:avLst/>
          </a:prstGeom>
          <a:noFill/>
        </p:spPr>
        <p:txBody>
          <a:bodyPr wrap="none" rtlCol="0">
            <a:spAutoFit/>
          </a:bodyPr>
          <a:lstStyle/>
          <a:p>
            <a:endParaRPr lang="tr-TR" dirty="0"/>
          </a:p>
        </p:txBody>
      </p:sp>
      <p:sp>
        <p:nvSpPr>
          <p:cNvPr id="8" name="Metin kutusu 7">
            <a:extLst>
              <a:ext uri="{FF2B5EF4-FFF2-40B4-BE49-F238E27FC236}">
                <a16:creationId xmlns:a16="http://schemas.microsoft.com/office/drawing/2014/main" id="{B87285A0-1E4B-1372-02E7-BFC95D800BA0}"/>
              </a:ext>
            </a:extLst>
          </p:cNvPr>
          <p:cNvSpPr txBox="1"/>
          <p:nvPr/>
        </p:nvSpPr>
        <p:spPr>
          <a:xfrm>
            <a:off x="8749717" y="4848837"/>
            <a:ext cx="184731" cy="369332"/>
          </a:xfrm>
          <a:prstGeom prst="rect">
            <a:avLst/>
          </a:prstGeom>
          <a:noFill/>
        </p:spPr>
        <p:txBody>
          <a:bodyPr wrap="none" rtlCol="0">
            <a:spAutoFit/>
          </a:bodyPr>
          <a:lstStyle/>
          <a:p>
            <a:endParaRPr lang="tr-TR" dirty="0"/>
          </a:p>
        </p:txBody>
      </p:sp>
      <p:sp>
        <p:nvSpPr>
          <p:cNvPr id="10" name="Metin kutusu 9">
            <a:extLst>
              <a:ext uri="{FF2B5EF4-FFF2-40B4-BE49-F238E27FC236}">
                <a16:creationId xmlns:a16="http://schemas.microsoft.com/office/drawing/2014/main" id="{379F68E1-0280-4722-B452-8BB1232D54D8}"/>
              </a:ext>
            </a:extLst>
          </p:cNvPr>
          <p:cNvSpPr txBox="1"/>
          <p:nvPr/>
        </p:nvSpPr>
        <p:spPr>
          <a:xfrm>
            <a:off x="7130642" y="2827090"/>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684127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2679492-7988-4050-9056-5424444524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B091B163-7D61-4891-ABCF-5C13D9C418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1188069" y="381935"/>
            <a:ext cx="4008583" cy="5974414"/>
          </a:xfrm>
        </p:spPr>
        <p:txBody>
          <a:bodyPr anchor="ctr">
            <a:normAutofit/>
          </a:bodyPr>
          <a:lstStyle/>
          <a:p>
            <a:pPr algn="r"/>
            <a:r>
              <a:rPr lang="tr-TR" sz="3200" dirty="0">
                <a:solidFill>
                  <a:srgbClr val="FFFFFF"/>
                </a:solidFill>
                <a:latin typeface="Times New Roman" panose="02020603050405020304" pitchFamily="18" charset="0"/>
                <a:cs typeface="Times New Roman" panose="02020603050405020304" pitchFamily="18" charset="0"/>
              </a:rPr>
              <a:t>DİSİPLİN SUÇLARI</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ÖRNEKLERİ</a:t>
            </a:r>
          </a:p>
        </p:txBody>
      </p:sp>
      <p:grpSp>
        <p:nvGrpSpPr>
          <p:cNvPr id="29" name="Group 28">
            <a:extLst>
              <a:ext uri="{FF2B5EF4-FFF2-40B4-BE49-F238E27FC236}">
                <a16:creationId xmlns:a16="http://schemas.microsoft.com/office/drawing/2014/main" id="{0474DF76-993E-44DE-AFB0-C416182ACEC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30"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297233" y="518400"/>
            <a:ext cx="4771607" cy="5837949"/>
          </a:xfrm>
        </p:spPr>
        <p:txBody>
          <a:bodyPr anchor="ctr">
            <a:normAutofit/>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Sınavlarda kopyaya teşebbüs etmek</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Belirlenen alanlar dışında sigara ve benzeri tütün ürünü kullanmak</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Kendine hak sağlayan bir belgeyi başkasına vererek kullandırmak veya başkasına ait bir belgeyi kullanmak; öğrenci belgesi, araç </a:t>
            </a:r>
            <a:r>
              <a:rPr lang="tr-TR" sz="2000" dirty="0" err="1" smtClean="0">
                <a:solidFill>
                  <a:schemeClr val="tx1">
                    <a:alpha val="80000"/>
                  </a:schemeClr>
                </a:solidFill>
                <a:latin typeface="Times New Roman" panose="02020603050405020304" pitchFamily="18" charset="0"/>
                <a:cs typeface="Times New Roman" panose="02020603050405020304" pitchFamily="18" charset="0"/>
              </a:rPr>
              <a:t>stickerı</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 </a:t>
            </a:r>
            <a:r>
              <a:rPr lang="tr-TR" sz="2000" dirty="0">
                <a:solidFill>
                  <a:schemeClr val="tx1">
                    <a:alpha val="80000"/>
                  </a:schemeClr>
                </a:solidFill>
                <a:latin typeface="Times New Roman" panose="02020603050405020304" pitchFamily="18" charset="0"/>
                <a:cs typeface="Times New Roman" panose="02020603050405020304" pitchFamily="18" charset="0"/>
              </a:rPr>
              <a:t>gibi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Hakaret, tehdit vb. eylemler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Fiili saldırıda bulunmak; saç çekmek, itmek, vurmak vb.</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Sınavda kopya çekmek</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Kendi yerine başkasını sınava sokmak veya başkasının yerine sınava girmek</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Cinsel tacizde bulunma</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Cinsel dokunulmazlığı ihlal etmek</a:t>
            </a: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p:txBody>
      </p:sp>
      <p:cxnSp>
        <p:nvCxnSpPr>
          <p:cNvPr id="34" name="Straight Connector 33">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8752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0B7E620-C091-4CC5-D77D-261D85F1C324}"/>
              </a:ext>
            </a:extLst>
          </p:cNvPr>
          <p:cNvSpPr>
            <a:spLocks noGrp="1"/>
          </p:cNvSpPr>
          <p:nvPr>
            <p:ph type="title"/>
          </p:nvPr>
        </p:nvSpPr>
        <p:spPr>
          <a:xfrm>
            <a:off x="826396" y="586855"/>
            <a:ext cx="4230100" cy="3387497"/>
          </a:xfrm>
        </p:spPr>
        <p:txBody>
          <a:bodyPr anchor="b">
            <a:normAutofit/>
          </a:bodyPr>
          <a:lstStyle/>
          <a:p>
            <a:pPr algn="r"/>
            <a:r>
              <a:rPr lang="tr-TR" sz="4000" dirty="0">
                <a:solidFill>
                  <a:srgbClr val="FFFFFF"/>
                </a:solidFill>
                <a:latin typeface="Times New Roman" panose="02020603050405020304" pitchFamily="18" charset="0"/>
                <a:cs typeface="Times New Roman" panose="02020603050405020304" pitchFamily="18" charset="0"/>
              </a:rPr>
              <a:t>ORTAK ALANLARIN KULLANIMI</a:t>
            </a:r>
          </a:p>
        </p:txBody>
      </p:sp>
      <p:sp>
        <p:nvSpPr>
          <p:cNvPr id="3" name="İçerik Yer Tutucusu 2">
            <a:extLst>
              <a:ext uri="{FF2B5EF4-FFF2-40B4-BE49-F238E27FC236}">
                <a16:creationId xmlns:a16="http://schemas.microsoft.com/office/drawing/2014/main" id="{AF2CE81F-E439-3EC0-1C81-47A583F6B6C3}"/>
              </a:ext>
            </a:extLst>
          </p:cNvPr>
          <p:cNvSpPr>
            <a:spLocks noGrp="1"/>
          </p:cNvSpPr>
          <p:nvPr>
            <p:ph idx="1"/>
          </p:nvPr>
        </p:nvSpPr>
        <p:spPr>
          <a:xfrm>
            <a:off x="6503158" y="649480"/>
            <a:ext cx="4862447" cy="5546047"/>
          </a:xfrm>
        </p:spPr>
        <p:txBody>
          <a:bodyPr anchor="ctr">
            <a:normAutofit/>
          </a:bodyPr>
          <a:lstStyle/>
          <a:p>
            <a:pPr algn="just"/>
            <a:r>
              <a:rPr lang="tr-TR" sz="2000" dirty="0">
                <a:latin typeface="Times New Roman" panose="02020603050405020304" pitchFamily="18" charset="0"/>
                <a:cs typeface="Times New Roman" panose="02020603050405020304" pitchFamily="18" charset="0"/>
              </a:rPr>
              <a:t>Derslikler, laboratuvar ve tüm ortak alanlarda öğrencilerin hijyen kurallarına uymaları,</a:t>
            </a:r>
          </a:p>
          <a:p>
            <a:pPr algn="just"/>
            <a:r>
              <a:rPr lang="tr-TR" sz="2000" dirty="0">
                <a:latin typeface="Times New Roman" panose="02020603050405020304" pitchFamily="18" charset="0"/>
                <a:cs typeface="Times New Roman" panose="02020603050405020304" pitchFamily="18" charset="0"/>
              </a:rPr>
              <a:t>Derslik, laboratuvarlarda ve tüm ortak alanlarda öğrencilerin kendilerinden kaynaklanan atıklarını çöpe atmaları,</a:t>
            </a:r>
          </a:p>
          <a:p>
            <a:pPr algn="just"/>
            <a:r>
              <a:rPr lang="tr-TR" sz="2000" dirty="0">
                <a:latin typeface="Times New Roman" panose="02020603050405020304" pitchFamily="18" charset="0"/>
                <a:cs typeface="Times New Roman" panose="02020603050405020304" pitchFamily="18" charset="0"/>
              </a:rPr>
              <a:t>Derslik ve laboratuvarlarda kullanılan her tür ekipmana (bilgisayar, projeksiyon cihazı, kamera, fırın </a:t>
            </a:r>
            <a:r>
              <a:rPr lang="tr-TR" sz="2000" dirty="0" err="1">
                <a:latin typeface="Times New Roman" panose="02020603050405020304" pitchFamily="18" charset="0"/>
                <a:cs typeface="Times New Roman" panose="02020603050405020304" pitchFamily="18" charset="0"/>
              </a:rPr>
              <a:t>v.b</a:t>
            </a:r>
            <a:r>
              <a:rPr lang="tr-TR" sz="2000" dirty="0">
                <a:latin typeface="Times New Roman" panose="02020603050405020304" pitchFamily="18" charset="0"/>
                <a:cs typeface="Times New Roman" panose="02020603050405020304" pitchFamily="18" charset="0"/>
              </a:rPr>
              <a:t>.) zarar verilmemesi gerekmektedir.</a:t>
            </a:r>
          </a:p>
        </p:txBody>
      </p:sp>
    </p:spTree>
    <p:extLst>
      <p:ext uri="{BB962C8B-B14F-4D97-AF65-F5344CB8AC3E}">
        <p14:creationId xmlns:p14="http://schemas.microsoft.com/office/powerpoint/2010/main" val="10707201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latin typeface="Times New Roman" panose="02020603050405020304" pitchFamily="18" charset="0"/>
                <a:cs typeface="Times New Roman" panose="02020603050405020304" pitchFamily="18" charset="0"/>
              </a:rPr>
              <a:t>Akademik Danışman Kimdir?</a:t>
            </a: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297233" y="518400"/>
            <a:ext cx="4771607" cy="5837949"/>
          </a:xfrm>
        </p:spPr>
        <p:txBody>
          <a:bodyPr anchor="ctr">
            <a:normAutofit/>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Üniversitemizde her öğrenciye bir Öğretim Elemanı AKADEMİK DANIŞMAN olarak atanır.</a:t>
            </a:r>
          </a:p>
          <a:p>
            <a:pPr algn="just"/>
            <a:r>
              <a:rPr lang="tr-TR" sz="2000" dirty="0">
                <a:effectLst/>
                <a:latin typeface="Times New Roman" panose="02020603050405020304" pitchFamily="18" charset="0"/>
                <a:cs typeface="Times New Roman" panose="02020603050405020304" pitchFamily="18" charset="0"/>
              </a:rPr>
              <a:t>Akademik danışman, öğrencilerin üniversite yaşantıları süresince, kayıtlı oldukları </a:t>
            </a:r>
            <a:r>
              <a:rPr lang="tr-TR" sz="2000" dirty="0" smtClean="0">
                <a:effectLst/>
                <a:latin typeface="Times New Roman" panose="02020603050405020304" pitchFamily="18" charset="0"/>
                <a:cs typeface="Times New Roman" panose="02020603050405020304" pitchFamily="18" charset="0"/>
              </a:rPr>
              <a:t>bölüm veya programın </a:t>
            </a:r>
            <a:r>
              <a:rPr lang="tr-TR" sz="2000" dirty="0">
                <a:effectLst/>
                <a:latin typeface="Times New Roman" panose="02020603050405020304" pitchFamily="18" charset="0"/>
                <a:cs typeface="Times New Roman" panose="02020603050405020304" pitchFamily="18" charset="0"/>
              </a:rPr>
              <a:t>eğitim programları ve mevzuat ile ilgili her türlü danışma gereksinimlerini karşılamak, akademik faaliyetlerini sorunsuzca yürütmelerini sağlamak, öğrencilerin ilk temas noktası olarak onlara rehberlik etmek ve eğitim-öğretim dönemi başında öğrencinin ders seçim süreçlerinde yönlendirici rol oynamak amacıyla atanır. </a:t>
            </a: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2605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latin typeface="Times New Roman" panose="02020603050405020304" pitchFamily="18" charset="0"/>
                <a:cs typeface="Times New Roman" panose="02020603050405020304" pitchFamily="18" charset="0"/>
              </a:rPr>
              <a:t>Akademik Danışmanın Görevleri</a:t>
            </a: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141245" y="105508"/>
            <a:ext cx="5299145" cy="6576646"/>
          </a:xfrm>
        </p:spPr>
        <p:txBody>
          <a:bodyPr anchor="ctr">
            <a:normAutofit fontScale="85000" lnSpcReduction="10000"/>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Öğrenciye, program hakkında (mezun olmak için alınması gereken zorunlu/seçmeli dersler, kredi sistemi vb.) hakkında temel bilgileri verir.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Yönetmelik ve yönergeleri okuması ve sorumlulukları hakkında bilgi sahibi olması konusunda öğrencilerini bilgilendirir.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Akademik danışman, ders kayıt işlemlerinde danışmanı olduğu öğrencilerin kayıt işlemlerini takip eder ve gerekli yönlendirmeleri yapar.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İntibak işlemleri, ders eşdeğerliliği ve muafiyet gibi akademik konularda öğrenciye rehberlik yapar.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Öğrencilerini, üniversitenin öğrencilere sağladığı burs ve staj olanakları konusunda bilgilendirir.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Öğrencilerini, Yüksekokul sekreterliğine verilecek dilekçe </a:t>
            </a:r>
            <a:r>
              <a:rPr lang="tr-TR" sz="2000" dirty="0" err="1">
                <a:solidFill>
                  <a:schemeClr val="tx1">
                    <a:alpha val="80000"/>
                  </a:schemeClr>
                </a:solidFill>
                <a:latin typeface="Times New Roman" panose="02020603050405020304" pitchFamily="18" charset="0"/>
                <a:cs typeface="Times New Roman" panose="02020603050405020304" pitchFamily="18" charset="0"/>
              </a:rPr>
              <a:t>v.b</a:t>
            </a:r>
            <a:r>
              <a:rPr lang="tr-TR" sz="2000" dirty="0">
                <a:solidFill>
                  <a:schemeClr val="tx1">
                    <a:alpha val="80000"/>
                  </a:schemeClr>
                </a:solidFill>
                <a:latin typeface="Times New Roman" panose="02020603050405020304" pitchFamily="18" charset="0"/>
                <a:cs typeface="Times New Roman" panose="02020603050405020304" pitchFamily="18" charset="0"/>
              </a:rPr>
              <a:t>. evrak konusunda bilgilendirir ve yol gösterir.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Akademik danışmanın kayıt yenileme, öğrenim süreci ve mezuniyet aşamasındaki görüş ve geri bildirimleri; ilgili mevzuatla uyumlu olmak kaydıyla tavsiye niteliğinde olmakla beraber, bu konulardaki yönlendirmesi öğrencinin eğitim-öğretim süreçlerine ilişkin yapacağı tercih ve uygulamaları büyük ölçüde etkilemektedir. Dolayısıyla bahsedilen tercih ve uygulamalar sonucunda ortaya çıkabilecek olumsuzluklarda </a:t>
            </a:r>
            <a:r>
              <a:rPr lang="tr-TR" sz="2000" b="1" dirty="0">
                <a:solidFill>
                  <a:schemeClr val="tx1">
                    <a:alpha val="80000"/>
                  </a:schemeClr>
                </a:solidFill>
                <a:latin typeface="Times New Roman" panose="02020603050405020304" pitchFamily="18" charset="0"/>
                <a:cs typeface="Times New Roman" panose="02020603050405020304" pitchFamily="18" charset="0"/>
              </a:rPr>
              <a:t>asıl sorumluluk öğrenciye ait</a:t>
            </a:r>
            <a:r>
              <a:rPr lang="tr-TR" sz="2000" dirty="0">
                <a:solidFill>
                  <a:schemeClr val="tx1">
                    <a:alpha val="80000"/>
                  </a:schemeClr>
                </a:solidFill>
                <a:latin typeface="Times New Roman" panose="02020603050405020304" pitchFamily="18" charset="0"/>
                <a:cs typeface="Times New Roman" panose="02020603050405020304" pitchFamily="18" charset="0"/>
              </a:rPr>
              <a:t> olmakla birlikte </a:t>
            </a:r>
            <a:r>
              <a:rPr lang="tr-TR" sz="2000" b="1" dirty="0">
                <a:solidFill>
                  <a:schemeClr val="tx1">
                    <a:alpha val="80000"/>
                  </a:schemeClr>
                </a:solidFill>
                <a:latin typeface="Times New Roman" panose="02020603050405020304" pitchFamily="18" charset="0"/>
                <a:cs typeface="Times New Roman" panose="02020603050405020304" pitchFamily="18" charset="0"/>
              </a:rPr>
              <a:t>danışmanın dikkat ve kontrol sorumluluğu</a:t>
            </a:r>
            <a:r>
              <a:rPr lang="tr-TR" sz="2000" dirty="0">
                <a:solidFill>
                  <a:schemeClr val="tx1">
                    <a:alpha val="80000"/>
                  </a:schemeClr>
                </a:solidFill>
                <a:latin typeface="Times New Roman" panose="02020603050405020304" pitchFamily="18" charset="0"/>
                <a:cs typeface="Times New Roman" panose="02020603050405020304" pitchFamily="18" charset="0"/>
              </a:rPr>
              <a:t> mevcuttur. </a:t>
            </a: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32824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latin typeface="Times New Roman" panose="02020603050405020304" pitchFamily="18" charset="0"/>
                <a:cs typeface="Times New Roman" panose="02020603050405020304" pitchFamily="18" charset="0"/>
              </a:rPr>
              <a:t>Akademik Danışman İle İlişkiler</a:t>
            </a: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141245" y="518400"/>
            <a:ext cx="4927595" cy="5837949"/>
          </a:xfrm>
        </p:spPr>
        <p:txBody>
          <a:bodyPr anchor="ctr">
            <a:normAutofit fontScale="92500" lnSpcReduction="10000"/>
          </a:bodyPr>
          <a:lstStyle/>
          <a:p>
            <a:pPr algn="just"/>
            <a:r>
              <a:rPr lang="tr-TR" sz="2000" dirty="0">
                <a:latin typeface="Times New Roman" panose="02020603050405020304" pitchFamily="18" charset="0"/>
                <a:cs typeface="Times New Roman" panose="02020603050405020304" pitchFamily="18" charset="0"/>
              </a:rPr>
              <a:t>Öğrenciler, Akademik Danışmanları ile e-posta ve iş yeri dahili telefonundan (mesai saatleri içinde) iletişim kurarak danışmanlık hizmeti alabilirler ve yüz yüze görüşmek için randevu alabilirler.</a:t>
            </a:r>
          </a:p>
          <a:p>
            <a:pPr algn="just"/>
            <a:r>
              <a:rPr lang="tr-TR" sz="2000" dirty="0">
                <a:latin typeface="Times New Roman" panose="02020603050405020304" pitchFamily="18" charset="0"/>
                <a:cs typeface="Times New Roman" panose="02020603050405020304" pitchFamily="18" charset="0"/>
              </a:rPr>
              <a:t>Akademik Danışmanlar öğrencilere kişisel telefon numaralarını vermek zorunda değildir.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Öğrenciler Akademik Danışmanları ile, danışmanlarının ilan edilen haftalık ders ve araştırma programındaki boş zamanlarında randevu alarak yüz yüze görüşebilirler.</a:t>
            </a:r>
            <a:endParaRPr lang="tr-TR" sz="2000" dirty="0">
              <a:latin typeface="Times New Roman" panose="02020603050405020304" pitchFamily="18" charset="0"/>
              <a:cs typeface="Times New Roman" panose="02020603050405020304" pitchFamily="18" charset="0"/>
            </a:endParaRPr>
          </a:p>
          <a:p>
            <a:pPr algn="just"/>
            <a:r>
              <a:rPr lang="tr-TR" sz="2000" dirty="0">
                <a:effectLst/>
                <a:latin typeface="Times New Roman" panose="02020603050405020304" pitchFamily="18" charset="0"/>
                <a:cs typeface="Times New Roman" panose="02020603050405020304" pitchFamily="18" charset="0"/>
              </a:rPr>
              <a:t>Öğrenciler ancak </a:t>
            </a:r>
            <a:r>
              <a:rPr lang="tr-TR" sz="2000" b="1" dirty="0">
                <a:effectLst/>
                <a:latin typeface="Times New Roman" panose="02020603050405020304" pitchFamily="18" charset="0"/>
                <a:cs typeface="Times New Roman" panose="02020603050405020304" pitchFamily="18" charset="0"/>
              </a:rPr>
              <a:t>zorunlu ve acil durumlarda</a:t>
            </a:r>
            <a:r>
              <a:rPr lang="tr-TR" sz="2000" dirty="0">
                <a:effectLst/>
                <a:latin typeface="Times New Roman" panose="02020603050405020304" pitchFamily="18" charset="0"/>
                <a:cs typeface="Times New Roman" panose="02020603050405020304" pitchFamily="18" charset="0"/>
              </a:rPr>
              <a:t> Akademik Danışmanlarının </a:t>
            </a:r>
            <a:r>
              <a:rPr lang="tr-TR" sz="2000" dirty="0">
                <a:solidFill>
                  <a:schemeClr val="tx1">
                    <a:alpha val="80000"/>
                  </a:schemeClr>
                </a:solidFill>
                <a:latin typeface="Times New Roman" panose="02020603050405020304" pitchFamily="18" charset="0"/>
                <a:cs typeface="Times New Roman" panose="02020603050405020304" pitchFamily="18" charset="0"/>
              </a:rPr>
              <a:t>ilan edilen haftalık ders ve araştırma programındaki boş zamanlarını gözeterek</a:t>
            </a:r>
            <a:r>
              <a:rPr lang="tr-TR" sz="2000" dirty="0">
                <a:effectLst/>
                <a:latin typeface="Times New Roman" panose="02020603050405020304" pitchFamily="18" charset="0"/>
                <a:cs typeface="Times New Roman" panose="02020603050405020304" pitchFamily="18" charset="0"/>
              </a:rPr>
              <a:t> randevu almadan da görüşme yapabilirler.</a:t>
            </a:r>
          </a:p>
          <a:p>
            <a:pPr algn="just"/>
            <a:r>
              <a:rPr lang="tr-TR" sz="2000" b="1" dirty="0">
                <a:latin typeface="Times New Roman" panose="02020603050405020304" pitchFamily="18" charset="0"/>
                <a:cs typeface="Times New Roman" panose="02020603050405020304" pitchFamily="18" charset="0"/>
              </a:rPr>
              <a:t>Akademik Danışmanlar, öğrencilerin kendi sorumluluğunda olan işleri yapmakla yükümlü değildirler, ancak bu tür işlerde öğrenciye yol gösterici olarak yardımcı olurlar.</a:t>
            </a:r>
            <a:endParaRPr lang="tr-TR" sz="2000" b="1" dirty="0">
              <a:effectLst/>
              <a:latin typeface="Times New Roman" panose="02020603050405020304" pitchFamily="18" charset="0"/>
              <a:cs typeface="Times New Roman" panose="02020603050405020304" pitchFamily="18" charset="0"/>
            </a:endParaRP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12535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5917854"/>
          </a:xfrm>
        </p:spPr>
        <p:txBody>
          <a:bodyPr anchor="b">
            <a:normAutofit/>
          </a:bodyPr>
          <a:lstStyle/>
          <a:p>
            <a:pPr algn="r"/>
            <a:r>
              <a:rPr lang="tr-TR" sz="2800" dirty="0">
                <a:solidFill>
                  <a:schemeClr val="bg1"/>
                </a:solidFill>
                <a:latin typeface="Times New Roman" panose="02020603050405020304" pitchFamily="18" charset="0"/>
                <a:cs typeface="Times New Roman" panose="02020603050405020304" pitchFamily="18" charset="0"/>
              </a:rPr>
              <a:t>DERSLER İLE İLGİLİ ÖNEMLİ KONULAR</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Kayıt Yenileme ve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Ders Kaydı</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1000" dirty="0">
                <a:solidFill>
                  <a:schemeClr val="bg1"/>
                </a:solidFill>
                <a:latin typeface="Times New Roman" panose="02020603050405020304" pitchFamily="18" charset="0"/>
                <a:cs typeface="Times New Roman" panose="02020603050405020304" pitchFamily="18" charset="0"/>
              </a:rPr>
              <a:t>Başkent Üniversitesi Ön Lisans ve Lisans Eğitim-Öğretim ve Sınav Yönetmeliği: </a:t>
            </a:r>
            <a:br>
              <a:rPr lang="tr-TR" sz="1000" dirty="0">
                <a:solidFill>
                  <a:schemeClr val="bg1"/>
                </a:solidFill>
                <a:latin typeface="Times New Roman" panose="02020603050405020304" pitchFamily="18" charset="0"/>
                <a:cs typeface="Times New Roman" panose="02020603050405020304" pitchFamily="18" charset="0"/>
              </a:rPr>
            </a:br>
            <a:r>
              <a:rPr lang="tr-TR" sz="1000" dirty="0">
                <a:solidFill>
                  <a:schemeClr val="bg1"/>
                </a:solidFill>
                <a:latin typeface="Times New Roman" panose="02020603050405020304" pitchFamily="18" charset="0"/>
                <a:cs typeface="Times New Roman" panose="02020603050405020304" pitchFamily="18" charset="0"/>
                <a:hlinkClick r:id="rId2"/>
              </a:rPr>
              <a:t>https://www.baskent.edu.tr/belgeler/mevzuat/yonetmelik/onlisans_yon_11_2023.pdf</a:t>
            </a:r>
            <a:r>
              <a:rPr lang="tr-TR" sz="1000" dirty="0">
                <a:solidFill>
                  <a:schemeClr val="bg1"/>
                </a:solidFill>
                <a:latin typeface="Times New Roman" panose="02020603050405020304" pitchFamily="18" charset="0"/>
                <a:cs typeface="Times New Roman" panose="02020603050405020304" pitchFamily="18" charset="0"/>
              </a:rPr>
              <a:t> </a:t>
            </a:r>
            <a:br>
              <a:rPr lang="tr-TR" sz="1000" dirty="0">
                <a:solidFill>
                  <a:schemeClr val="bg1"/>
                </a:solidFill>
                <a:latin typeface="Times New Roman" panose="02020603050405020304" pitchFamily="18" charset="0"/>
                <a:cs typeface="Times New Roman" panose="02020603050405020304" pitchFamily="18" charset="0"/>
              </a:rPr>
            </a:br>
            <a:r>
              <a:rPr lang="tr-TR" sz="1000" dirty="0">
                <a:solidFill>
                  <a:schemeClr val="bg1"/>
                </a:solidFill>
                <a:latin typeface="Times New Roman" panose="02020603050405020304" pitchFamily="18" charset="0"/>
                <a:cs typeface="Times New Roman" panose="02020603050405020304" pitchFamily="18" charset="0"/>
              </a:rPr>
              <a:t/>
            </a:r>
            <a:br>
              <a:rPr lang="tr-TR" sz="1000" dirty="0">
                <a:solidFill>
                  <a:schemeClr val="bg1"/>
                </a:solidFill>
                <a:latin typeface="Times New Roman" panose="02020603050405020304" pitchFamily="18" charset="0"/>
                <a:cs typeface="Times New Roman" panose="02020603050405020304" pitchFamily="18" charset="0"/>
              </a:rPr>
            </a:br>
            <a:endParaRPr lang="tr-TR" sz="1000" dirty="0">
              <a:solidFill>
                <a:schemeClr val="bg1"/>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lnSpcReduction="10000"/>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Kayıtlar, her yarıyıl başında akademik takvimde belirtilen tarihler arasında yenilenir.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Kayıt yenilemede öğrencinin alacağı dersler de belirlenir.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Öğrenciler, akademik takvimde belirlenen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süreler </a:t>
            </a:r>
            <a:r>
              <a:rPr lang="tr-TR" sz="2000" dirty="0">
                <a:solidFill>
                  <a:schemeClr val="tx1">
                    <a:alpha val="80000"/>
                  </a:schemeClr>
                </a:solidFill>
                <a:latin typeface="Times New Roman" panose="02020603050405020304" pitchFamily="18" charset="0"/>
                <a:cs typeface="Times New Roman" panose="02020603050405020304" pitchFamily="18" charset="0"/>
              </a:rPr>
              <a:t>içinde, o yarıyılda aldıkları derslere ekleme veya silme yapabilirler.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Kaydını yeniletmeyen öğrencilerin kayıtları askıya alınır ve kaydı askıya alınan öğrenciler öğrencilik haklarından (öğrenci vizesi, askerlik tecili </a:t>
            </a:r>
            <a:r>
              <a:rPr lang="tr-TR" sz="2000" dirty="0" err="1">
                <a:solidFill>
                  <a:schemeClr val="tx1">
                    <a:alpha val="80000"/>
                  </a:schemeClr>
                </a:solidFill>
                <a:latin typeface="Times New Roman" panose="02020603050405020304" pitchFamily="18" charset="0"/>
                <a:cs typeface="Times New Roman" panose="02020603050405020304" pitchFamily="18" charset="0"/>
              </a:rPr>
              <a:t>v.b</a:t>
            </a:r>
            <a:r>
              <a:rPr lang="tr-TR" sz="2000" dirty="0">
                <a:solidFill>
                  <a:schemeClr val="tx1">
                    <a:alpha val="80000"/>
                  </a:schemeClr>
                </a:solidFill>
                <a:latin typeface="Times New Roman" panose="02020603050405020304" pitchFamily="18" charset="0"/>
                <a:cs typeface="Times New Roman" panose="02020603050405020304" pitchFamily="18" charset="0"/>
              </a:rPr>
              <a:t>.) yararlanamazlar.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Askıdaki öğrenci, tekrar kayda geldikleri akademik yılda geçerli olan öğrenim ü</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cretini </a:t>
            </a:r>
            <a:r>
              <a:rPr lang="tr-TR" sz="2000" dirty="0">
                <a:solidFill>
                  <a:schemeClr val="tx1">
                    <a:alpha val="80000"/>
                  </a:schemeClr>
                </a:solidFill>
                <a:latin typeface="Times New Roman" panose="02020603050405020304" pitchFamily="18" charset="0"/>
                <a:cs typeface="Times New Roman" panose="02020603050405020304" pitchFamily="18" charset="0"/>
              </a:rPr>
              <a:t>ödemek koşulu ile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yürürlükteki </a:t>
            </a:r>
            <a:r>
              <a:rPr lang="tr-TR" sz="2000" dirty="0">
                <a:solidFill>
                  <a:schemeClr val="tx1">
                    <a:alpha val="80000"/>
                  </a:schemeClr>
                </a:solidFill>
                <a:latin typeface="Times New Roman" panose="02020603050405020304" pitchFamily="18" charset="0"/>
                <a:cs typeface="Times New Roman" panose="02020603050405020304" pitchFamily="18" charset="0"/>
              </a:rPr>
              <a:t>ders programına ilgili birim yönetim kurullarınca intibakları yapılarak, öğrenimlerine devam etmek için kayıt yaptırabilirler ve öğrencilik haklarından tekrar yararlanabilirler.</a:t>
            </a:r>
          </a:p>
        </p:txBody>
      </p:sp>
    </p:spTree>
    <p:extLst>
      <p:ext uri="{BB962C8B-B14F-4D97-AF65-F5344CB8AC3E}">
        <p14:creationId xmlns:p14="http://schemas.microsoft.com/office/powerpoint/2010/main" val="31993952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latin typeface="Times New Roman" panose="02020603050405020304" pitchFamily="18" charset="0"/>
                <a:cs typeface="Times New Roman" panose="02020603050405020304" pitchFamily="18" charset="0"/>
              </a:rPr>
              <a:t>DERSLER İLE İLGİLİ ÖNEMLİ KONULAR</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İzinli Sayılmak ve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Askıda Olmak Arasındaki Fark Nedir? </a:t>
            </a:r>
            <a:endParaRPr lang="tr-TR" sz="4000" dirty="0">
              <a:solidFill>
                <a:schemeClr val="bg1"/>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fontScale="85000" lnSpcReduction="10000"/>
          </a:bodyPr>
          <a:lstStyle/>
          <a:p>
            <a:pPr marL="0" indent="0" algn="just">
              <a:buNone/>
            </a:pPr>
            <a:r>
              <a:rPr lang="tr-TR" sz="2000" b="1" dirty="0">
                <a:solidFill>
                  <a:schemeClr val="tx1">
                    <a:alpha val="80000"/>
                  </a:schemeClr>
                </a:solidFill>
                <a:latin typeface="Times New Roman" panose="02020603050405020304" pitchFamily="18" charset="0"/>
                <a:cs typeface="Times New Roman" panose="02020603050405020304" pitchFamily="18" charset="0"/>
              </a:rPr>
              <a:t>Askıda Olmak:</a:t>
            </a:r>
            <a:r>
              <a:rPr lang="tr-TR" sz="2000" dirty="0">
                <a:solidFill>
                  <a:schemeClr val="tx1">
                    <a:alpha val="80000"/>
                  </a:schemeClr>
                </a:solidFill>
                <a:latin typeface="Times New Roman" panose="02020603050405020304" pitchFamily="18" charset="0"/>
                <a:cs typeface="Times New Roman" panose="02020603050405020304" pitchFamily="18" charset="0"/>
              </a:rPr>
              <a:t>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Kaydını yeniletmeyen öğrencilerin kayıtları askıya alınır ve kaydı askıya alınan öğrenciler öğrencilik haklarından(öğrenci vizesi, askerlik tecili </a:t>
            </a:r>
            <a:r>
              <a:rPr lang="tr-TR" sz="2000" dirty="0" err="1">
                <a:solidFill>
                  <a:schemeClr val="tx1">
                    <a:alpha val="80000"/>
                  </a:schemeClr>
                </a:solidFill>
                <a:latin typeface="Times New Roman" panose="02020603050405020304" pitchFamily="18" charset="0"/>
                <a:cs typeface="Times New Roman" panose="02020603050405020304" pitchFamily="18" charset="0"/>
              </a:rPr>
              <a:t>v.b</a:t>
            </a:r>
            <a:r>
              <a:rPr lang="tr-TR" sz="2000" dirty="0">
                <a:solidFill>
                  <a:schemeClr val="tx1">
                    <a:alpha val="80000"/>
                  </a:schemeClr>
                </a:solidFill>
                <a:latin typeface="Times New Roman" panose="02020603050405020304" pitchFamily="18" charset="0"/>
                <a:cs typeface="Times New Roman" panose="02020603050405020304" pitchFamily="18" charset="0"/>
              </a:rPr>
              <a:t>.) yararlanamazlar.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Askıdaki öğrenci tekrar kayda geldikleri akademik yılda geçerli olan öğrenim ü</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cretini </a:t>
            </a:r>
            <a:r>
              <a:rPr lang="tr-TR" sz="2000" dirty="0">
                <a:solidFill>
                  <a:schemeClr val="tx1">
                    <a:alpha val="80000"/>
                  </a:schemeClr>
                </a:solidFill>
                <a:latin typeface="Times New Roman" panose="02020603050405020304" pitchFamily="18" charset="0"/>
                <a:cs typeface="Times New Roman" panose="02020603050405020304" pitchFamily="18" charset="0"/>
              </a:rPr>
              <a:t>ödemek koşulu ile öğrenimlerine devam ederler.</a:t>
            </a:r>
            <a:endParaRPr lang="tr-TR" sz="2000" b="1" dirty="0">
              <a:solidFill>
                <a:schemeClr val="tx1">
                  <a:alpha val="80000"/>
                </a:schemeClr>
              </a:solidFill>
              <a:latin typeface="Times New Roman" panose="02020603050405020304" pitchFamily="18" charset="0"/>
              <a:cs typeface="Times New Roman" panose="02020603050405020304" pitchFamily="18" charset="0"/>
            </a:endParaRPr>
          </a:p>
          <a:p>
            <a:pPr marL="0" indent="0" algn="just">
              <a:buNone/>
            </a:pPr>
            <a:r>
              <a:rPr lang="tr-TR" sz="2000" b="1" dirty="0">
                <a:solidFill>
                  <a:schemeClr val="tx1">
                    <a:alpha val="80000"/>
                  </a:schemeClr>
                </a:solidFill>
                <a:latin typeface="Times New Roman" panose="02020603050405020304" pitchFamily="18" charset="0"/>
                <a:cs typeface="Times New Roman" panose="02020603050405020304" pitchFamily="18" charset="0"/>
              </a:rPr>
              <a:t>İzinli Sayılmak (Kayıt Dondurmak):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Haklı ve geçerli nedenleri olan öğrenciler,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bölüm </a:t>
            </a:r>
            <a:r>
              <a:rPr lang="tr-TR" sz="2000" dirty="0">
                <a:solidFill>
                  <a:schemeClr val="tx1">
                    <a:alpha val="80000"/>
                  </a:schemeClr>
                </a:solidFill>
                <a:latin typeface="Times New Roman" panose="02020603050405020304" pitchFamily="18" charset="0"/>
                <a:cs typeface="Times New Roman" panose="02020603050405020304" pitchFamily="18" charset="0"/>
              </a:rPr>
              <a:t>veya program başkanlıklarına başvurarak bir yarıyıl izin isteyebilirler.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İzinler her defasında en çok bir,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tüm </a:t>
            </a:r>
            <a:r>
              <a:rPr lang="tr-TR" sz="2000" dirty="0">
                <a:solidFill>
                  <a:schemeClr val="tx1">
                    <a:alpha val="80000"/>
                  </a:schemeClr>
                </a:solidFill>
                <a:latin typeface="Times New Roman" panose="02020603050405020304" pitchFamily="18" charset="0"/>
                <a:cs typeface="Times New Roman" panose="02020603050405020304" pitchFamily="18" charset="0"/>
              </a:rPr>
              <a:t>öğretim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süresinde </a:t>
            </a:r>
            <a:r>
              <a:rPr lang="tr-TR" sz="2000" dirty="0">
                <a:solidFill>
                  <a:schemeClr val="tx1">
                    <a:alpha val="80000"/>
                  </a:schemeClr>
                </a:solidFill>
                <a:latin typeface="Times New Roman" panose="02020603050405020304" pitchFamily="18" charset="0"/>
                <a:cs typeface="Times New Roman" panose="02020603050405020304" pitchFamily="18" charset="0"/>
              </a:rPr>
              <a:t>ön lisans öğrencilerine toplam iki yarıyıl verilebilir.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İzinli geçen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süreler </a:t>
            </a:r>
            <a:r>
              <a:rPr lang="tr-TR" sz="2000" dirty="0">
                <a:solidFill>
                  <a:schemeClr val="tx1">
                    <a:alpha val="80000"/>
                  </a:schemeClr>
                </a:solidFill>
                <a:latin typeface="Times New Roman" panose="02020603050405020304" pitchFamily="18" charset="0"/>
                <a:cs typeface="Times New Roman" panose="02020603050405020304" pitchFamily="18" charset="0"/>
              </a:rPr>
              <a:t>öğretim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süreleri </a:t>
            </a:r>
            <a:r>
              <a:rPr lang="tr-TR" sz="2000" dirty="0">
                <a:solidFill>
                  <a:schemeClr val="tx1">
                    <a:alpha val="80000"/>
                  </a:schemeClr>
                </a:solidFill>
                <a:latin typeface="Times New Roman" panose="02020603050405020304" pitchFamily="18" charset="0"/>
                <a:cs typeface="Times New Roman" panose="02020603050405020304" pitchFamily="18" charset="0"/>
              </a:rPr>
              <a:t>dışındadır.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İzin istekleri; zorunlu nedenler dışında, her yarıyıl ders ekle-sil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süresinin </a:t>
            </a:r>
            <a:r>
              <a:rPr lang="tr-TR" sz="2000" dirty="0">
                <a:solidFill>
                  <a:schemeClr val="tx1">
                    <a:alpha val="80000"/>
                  </a:schemeClr>
                </a:solidFill>
                <a:latin typeface="Times New Roman" panose="02020603050405020304" pitchFamily="18" charset="0"/>
                <a:cs typeface="Times New Roman" panose="02020603050405020304" pitchFamily="18" charset="0"/>
              </a:rPr>
              <a:t>son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gününe </a:t>
            </a:r>
            <a:r>
              <a:rPr lang="tr-TR" sz="2000" dirty="0">
                <a:solidFill>
                  <a:schemeClr val="tx1">
                    <a:alpha val="80000"/>
                  </a:schemeClr>
                </a:solidFill>
                <a:latin typeface="Times New Roman" panose="02020603050405020304" pitchFamily="18" charset="0"/>
                <a:cs typeface="Times New Roman" panose="02020603050405020304" pitchFamily="18" charset="0"/>
              </a:rPr>
              <a:t>kadar yapılır.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İzinli öğrenciler, izin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süresinin </a:t>
            </a:r>
            <a:r>
              <a:rPr lang="tr-TR" sz="2000" dirty="0">
                <a:solidFill>
                  <a:schemeClr val="tx1">
                    <a:alpha val="80000"/>
                  </a:schemeClr>
                </a:solidFill>
                <a:latin typeface="Times New Roman" panose="02020603050405020304" pitchFamily="18" charset="0"/>
                <a:cs typeface="Times New Roman" panose="02020603050405020304" pitchFamily="18" charset="0"/>
              </a:rPr>
              <a:t>bitiminde kayıtlarını yaptırarak öğrenimlerine kaldıkları yerden devam ederler.</a:t>
            </a:r>
          </a:p>
        </p:txBody>
      </p:sp>
    </p:spTree>
    <p:extLst>
      <p:ext uri="{BB962C8B-B14F-4D97-AF65-F5344CB8AC3E}">
        <p14:creationId xmlns:p14="http://schemas.microsoft.com/office/powerpoint/2010/main" val="12183375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latin typeface="Times New Roman" panose="02020603050405020304" pitchFamily="18" charset="0"/>
                <a:cs typeface="Times New Roman" panose="02020603050405020304" pitchFamily="18" charset="0"/>
              </a:rPr>
              <a:t>DERSLER İLE İLGİLİ ÖNEMLİ KONULAR</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Devamsızlık</a:t>
            </a:r>
            <a:endParaRPr lang="tr-TR" sz="4000" dirty="0">
              <a:solidFill>
                <a:schemeClr val="bg1"/>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Derslere, laboratuvarlara, uygulamalara ve öğretim elemanlarınca uygun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görülen </a:t>
            </a:r>
            <a:r>
              <a:rPr lang="tr-TR" sz="2000" dirty="0">
                <a:solidFill>
                  <a:schemeClr val="tx1">
                    <a:alpha val="80000"/>
                  </a:schemeClr>
                </a:solidFill>
                <a:latin typeface="Times New Roman" panose="02020603050405020304" pitchFamily="18" charset="0"/>
                <a:cs typeface="Times New Roman" panose="02020603050405020304" pitchFamily="18" charset="0"/>
              </a:rPr>
              <a:t>diğer çalışmalara devam zorunludur.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Devamsızlığı teorik dersler için %30’u, uygulama dersleri için ise %20’yi aşan öğrenciler o derste başarısız olmuş sayılır ve kendilerine F2 notu verilir.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F2 notu alan öğrenci o dersten </a:t>
            </a:r>
            <a:r>
              <a:rPr lang="tr-TR" sz="2000" b="1" dirty="0">
                <a:solidFill>
                  <a:schemeClr val="tx1">
                    <a:alpha val="80000"/>
                  </a:schemeClr>
                </a:solidFill>
                <a:latin typeface="Times New Roman" panose="02020603050405020304" pitchFamily="18" charset="0"/>
                <a:cs typeface="Times New Roman" panose="02020603050405020304" pitchFamily="18" charset="0"/>
              </a:rPr>
              <a:t>devamsızlık nedeniyle </a:t>
            </a:r>
            <a:r>
              <a:rPr lang="tr-TR" sz="2000" dirty="0">
                <a:solidFill>
                  <a:schemeClr val="tx1">
                    <a:alpha val="80000"/>
                  </a:schemeClr>
                </a:solidFill>
                <a:latin typeface="Times New Roman" panose="02020603050405020304" pitchFamily="18" charset="0"/>
                <a:cs typeface="Times New Roman" panose="02020603050405020304" pitchFamily="18" charset="0"/>
              </a:rPr>
              <a:t>başarısız olur.</a:t>
            </a:r>
          </a:p>
        </p:txBody>
      </p:sp>
    </p:spTree>
    <p:extLst>
      <p:ext uri="{BB962C8B-B14F-4D97-AF65-F5344CB8AC3E}">
        <p14:creationId xmlns:p14="http://schemas.microsoft.com/office/powerpoint/2010/main" val="35011910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latin typeface="Times New Roman" panose="02020603050405020304" pitchFamily="18" charset="0"/>
                <a:cs typeface="Times New Roman" panose="02020603050405020304" pitchFamily="18" charset="0"/>
              </a:rPr>
              <a:t>DERSLER İLE İLGİLİ ÖNEMLİ KONULAR</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Sağlık Raporları</a:t>
            </a:r>
            <a:endParaRPr lang="tr-TR" sz="4000" dirty="0">
              <a:solidFill>
                <a:schemeClr val="bg1"/>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5723792" y="492370"/>
            <a:ext cx="5934808" cy="6137030"/>
          </a:xfrm>
        </p:spPr>
        <p:txBody>
          <a:bodyPr anchor="ctr">
            <a:normAutofit lnSpcReduction="10000"/>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Başkent Üniversitesi </a:t>
            </a:r>
            <a:r>
              <a:rPr lang="tr-TR" sz="2000" dirty="0" err="1">
                <a:solidFill>
                  <a:schemeClr val="tx1">
                    <a:alpha val="80000"/>
                  </a:schemeClr>
                </a:solidFill>
                <a:latin typeface="Times New Roman" panose="02020603050405020304" pitchFamily="18" charset="0"/>
                <a:cs typeface="Times New Roman" panose="02020603050405020304" pitchFamily="18" charset="0"/>
              </a:rPr>
              <a:t>Medikososyal</a:t>
            </a:r>
            <a:r>
              <a:rPr lang="tr-TR" sz="2000" dirty="0">
                <a:solidFill>
                  <a:schemeClr val="tx1">
                    <a:alpha val="80000"/>
                  </a:schemeClr>
                </a:solidFill>
                <a:latin typeface="Times New Roman" panose="02020603050405020304" pitchFamily="18" charset="0"/>
                <a:cs typeface="Times New Roman" panose="02020603050405020304" pitchFamily="18" charset="0"/>
              </a:rPr>
              <a:t> Merkezi Sağlık Hizmetleri ve Yardımı Uygulama İlke ve Kurallarında gösterilen esas ve usullere uygun olarak sağlık raporu alan öğrenci, </a:t>
            </a:r>
            <a:r>
              <a:rPr lang="tr-TR" sz="2000" b="1" dirty="0">
                <a:solidFill>
                  <a:schemeClr val="tx1">
                    <a:alpha val="80000"/>
                  </a:schemeClr>
                </a:solidFill>
                <a:latin typeface="Times New Roman" panose="02020603050405020304" pitchFamily="18" charset="0"/>
                <a:cs typeface="Times New Roman" panose="02020603050405020304" pitchFamily="18" charset="0"/>
              </a:rPr>
              <a:t>rapor </a:t>
            </a:r>
            <a:r>
              <a:rPr lang="tr-TR" sz="2000" b="1" dirty="0" smtClean="0">
                <a:solidFill>
                  <a:schemeClr val="tx1">
                    <a:alpha val="80000"/>
                  </a:schemeClr>
                </a:solidFill>
                <a:latin typeface="Times New Roman" panose="02020603050405020304" pitchFamily="18" charset="0"/>
                <a:cs typeface="Times New Roman" panose="02020603050405020304" pitchFamily="18" charset="0"/>
              </a:rPr>
              <a:t>süresinin </a:t>
            </a:r>
            <a:r>
              <a:rPr lang="tr-TR" sz="2000" b="1" dirty="0">
                <a:solidFill>
                  <a:schemeClr val="tx1">
                    <a:alpha val="80000"/>
                  </a:schemeClr>
                </a:solidFill>
                <a:latin typeface="Times New Roman" panose="02020603050405020304" pitchFamily="18" charset="0"/>
                <a:cs typeface="Times New Roman" panose="02020603050405020304" pitchFamily="18" charset="0"/>
              </a:rPr>
              <a:t>bitiminden itibaren ü</a:t>
            </a:r>
            <a:r>
              <a:rPr lang="tr-TR" sz="2000" b="1" dirty="0" smtClean="0">
                <a:solidFill>
                  <a:schemeClr val="tx1">
                    <a:alpha val="80000"/>
                  </a:schemeClr>
                </a:solidFill>
                <a:latin typeface="Times New Roman" panose="02020603050405020304" pitchFamily="18" charset="0"/>
                <a:cs typeface="Times New Roman" panose="02020603050405020304" pitchFamily="18" charset="0"/>
              </a:rPr>
              <a:t>ç </a:t>
            </a:r>
            <a:r>
              <a:rPr lang="tr-TR" sz="2000" b="1" dirty="0">
                <a:solidFill>
                  <a:schemeClr val="tx1">
                    <a:alpha val="80000"/>
                  </a:schemeClr>
                </a:solidFill>
                <a:latin typeface="Times New Roman" panose="02020603050405020304" pitchFamily="18" charset="0"/>
                <a:cs typeface="Times New Roman" panose="02020603050405020304" pitchFamily="18" charset="0"/>
              </a:rPr>
              <a:t>iş </a:t>
            </a:r>
            <a:r>
              <a:rPr lang="tr-TR" sz="2000" b="1" dirty="0" smtClean="0">
                <a:solidFill>
                  <a:schemeClr val="tx1">
                    <a:alpha val="80000"/>
                  </a:schemeClr>
                </a:solidFill>
                <a:latin typeface="Times New Roman" panose="02020603050405020304" pitchFamily="18" charset="0"/>
                <a:cs typeface="Times New Roman" panose="02020603050405020304" pitchFamily="18" charset="0"/>
              </a:rPr>
              <a:t>günü </a:t>
            </a:r>
            <a:r>
              <a:rPr lang="tr-TR" sz="2000" b="1" dirty="0">
                <a:solidFill>
                  <a:schemeClr val="tx1">
                    <a:alpha val="80000"/>
                  </a:schemeClr>
                </a:solidFill>
                <a:latin typeface="Times New Roman" panose="02020603050405020304" pitchFamily="18" charset="0"/>
                <a:cs typeface="Times New Roman" panose="02020603050405020304" pitchFamily="18" charset="0"/>
              </a:rPr>
              <a:t>içinde </a:t>
            </a:r>
            <a:r>
              <a:rPr lang="tr-TR" sz="2000" dirty="0">
                <a:solidFill>
                  <a:schemeClr val="tx1">
                    <a:alpha val="80000"/>
                  </a:schemeClr>
                </a:solidFill>
                <a:latin typeface="Times New Roman" panose="02020603050405020304" pitchFamily="18" charset="0"/>
                <a:cs typeface="Times New Roman" panose="02020603050405020304" pitchFamily="18" charset="0"/>
              </a:rPr>
              <a:t>Başkent Üniversitesi Sağlık,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Kültür </a:t>
            </a:r>
            <a:r>
              <a:rPr lang="tr-TR" sz="2000" dirty="0">
                <a:solidFill>
                  <a:schemeClr val="tx1">
                    <a:alpha val="80000"/>
                  </a:schemeClr>
                </a:solidFill>
                <a:latin typeface="Times New Roman" panose="02020603050405020304" pitchFamily="18" charset="0"/>
                <a:cs typeface="Times New Roman" panose="02020603050405020304" pitchFamily="18" charset="0"/>
              </a:rPr>
              <a:t>ve Spor Dairesi Sağlık Merkezine (MEDİKO) teslim eder.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Öğrenci bu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süreler </a:t>
            </a:r>
            <a:r>
              <a:rPr lang="tr-TR" sz="2000" dirty="0">
                <a:solidFill>
                  <a:schemeClr val="tx1">
                    <a:alpha val="80000"/>
                  </a:schemeClr>
                </a:solidFill>
                <a:latin typeface="Times New Roman" panose="02020603050405020304" pitchFamily="18" charset="0"/>
                <a:cs typeface="Times New Roman" panose="02020603050405020304" pitchFamily="18" charset="0"/>
              </a:rPr>
              <a:t>içinde mazeretli kabul edilir ve </a:t>
            </a:r>
            <a:r>
              <a:rPr lang="tr-TR" sz="2000" b="1" dirty="0">
                <a:solidFill>
                  <a:schemeClr val="tx1">
                    <a:alpha val="80000"/>
                  </a:schemeClr>
                </a:solidFill>
                <a:latin typeface="Times New Roman" panose="02020603050405020304" pitchFamily="18" charset="0"/>
                <a:cs typeface="Times New Roman" panose="02020603050405020304" pitchFamily="18" charset="0"/>
              </a:rPr>
              <a:t>sınavlara giremez</a:t>
            </a:r>
            <a:r>
              <a:rPr lang="tr-TR" sz="2000" dirty="0">
                <a:solidFill>
                  <a:schemeClr val="tx1">
                    <a:alpha val="80000"/>
                  </a:schemeClr>
                </a:solidFill>
                <a:latin typeface="Times New Roman" panose="02020603050405020304" pitchFamily="18" charset="0"/>
                <a:cs typeface="Times New Roman" panose="02020603050405020304" pitchFamily="18" charset="0"/>
              </a:rPr>
              <a:t>, ancak rapor bitiminden sonra mazeret sınavlarına girebilir.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Mazeretleri nedeniyle sınavlara giremeyen öğrenciler Yüksekokulumuza, ekinde mazeretine ilişkin belgenin bulunduğu, geçerli süreye uygun bir </a:t>
            </a:r>
            <a:r>
              <a:rPr lang="tr-TR" sz="2000" b="1" dirty="0">
                <a:solidFill>
                  <a:schemeClr val="tx1">
                    <a:alpha val="80000"/>
                  </a:schemeClr>
                </a:solidFill>
                <a:latin typeface="Times New Roman" panose="02020603050405020304" pitchFamily="18" charset="0"/>
                <a:cs typeface="Times New Roman" panose="02020603050405020304" pitchFamily="18" charset="0"/>
              </a:rPr>
              <a:t>dilekçe vererek </a:t>
            </a:r>
            <a:r>
              <a:rPr lang="tr-TR" sz="2000" dirty="0">
                <a:solidFill>
                  <a:schemeClr val="tx1">
                    <a:alpha val="80000"/>
                  </a:schemeClr>
                </a:solidFill>
                <a:latin typeface="Times New Roman" panose="02020603050405020304" pitchFamily="18" charset="0"/>
                <a:cs typeface="Times New Roman" panose="02020603050405020304" pitchFamily="18" charset="0"/>
              </a:rPr>
              <a:t>başvurusunu yapar.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Raporlu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süreler </a:t>
            </a:r>
            <a:r>
              <a:rPr lang="tr-TR" sz="2000" dirty="0">
                <a:solidFill>
                  <a:schemeClr val="tx1">
                    <a:alpha val="80000"/>
                  </a:schemeClr>
                </a:solidFill>
                <a:latin typeface="Times New Roman" panose="02020603050405020304" pitchFamily="18" charset="0"/>
                <a:cs typeface="Times New Roman" panose="02020603050405020304" pitchFamily="18" charset="0"/>
              </a:rPr>
              <a:t>öğrencinin devamsız bulunduğu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süreler </a:t>
            </a:r>
            <a:r>
              <a:rPr lang="tr-TR" sz="2000" dirty="0">
                <a:solidFill>
                  <a:schemeClr val="tx1">
                    <a:alpha val="80000"/>
                  </a:schemeClr>
                </a:solidFill>
                <a:latin typeface="Times New Roman" panose="02020603050405020304" pitchFamily="18" charset="0"/>
                <a:cs typeface="Times New Roman" panose="02020603050405020304" pitchFamily="18" charset="0"/>
              </a:rPr>
              <a:t>içinde sayılır. Raporlu bulunulan süreler devamsızlığı etkilemez; </a:t>
            </a:r>
            <a:r>
              <a:rPr lang="tr-TR" sz="2000" b="1" dirty="0">
                <a:solidFill>
                  <a:schemeClr val="tx1">
                    <a:alpha val="80000"/>
                  </a:schemeClr>
                </a:solidFill>
                <a:latin typeface="Times New Roman" panose="02020603050405020304" pitchFamily="18" charset="0"/>
                <a:cs typeface="Times New Roman" panose="02020603050405020304" pitchFamily="18" charset="0"/>
              </a:rPr>
              <a:t>bu sürelerde devam edilmeyen derslerde devamsızlık işlemeye devam eder.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Bir yarıyılda toplam beş hafta veya daha fazla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süreli </a:t>
            </a:r>
            <a:r>
              <a:rPr lang="tr-TR" sz="2000" dirty="0">
                <a:solidFill>
                  <a:schemeClr val="tx1">
                    <a:alpha val="80000"/>
                  </a:schemeClr>
                </a:solidFill>
                <a:latin typeface="Times New Roman" panose="02020603050405020304" pitchFamily="18" charset="0"/>
                <a:cs typeface="Times New Roman" panose="02020603050405020304" pitchFamily="18" charset="0"/>
              </a:rPr>
              <a:t>raporu olan öğrenciler ilgili birim yönetim kurulu kararı ile o yarıyıl izinli sayılırlar.</a:t>
            </a:r>
          </a:p>
        </p:txBody>
      </p:sp>
    </p:spTree>
    <p:extLst>
      <p:ext uri="{BB962C8B-B14F-4D97-AF65-F5344CB8AC3E}">
        <p14:creationId xmlns:p14="http://schemas.microsoft.com/office/powerpoint/2010/main" val="7684711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latin typeface="Times New Roman" panose="02020603050405020304" pitchFamily="18" charset="0"/>
                <a:cs typeface="Times New Roman" panose="02020603050405020304" pitchFamily="18" charset="0"/>
              </a:rPr>
              <a:t>DERSLER İLE İLGİLİ ÖNEMLİ KONULAR</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Ders Tekrarı</a:t>
            </a:r>
            <a:endParaRPr lang="tr-TR" sz="4000" dirty="0">
              <a:solidFill>
                <a:schemeClr val="bg1"/>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fontScale="92500" lnSpcReduction="10000"/>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“F1” ve “F2” notları, öğrencinin o dersten başarısız olduğunu gösterir.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“F1” derse devam ettiği halde başarısız olan, “F2” ise devamsızlık nedeniyle o dersten başarısız sayılan öğrencilere verilir.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Devamsızlık nedeniyle (F2) başarısız sayılan öğrenciler yarıyıl sonu sınavına giremezler.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“F1” veya “F2” notu alan öğrenciler, o dersi, izleyen yarıyıllarda </a:t>
            </a:r>
            <a:r>
              <a:rPr lang="tr-TR" sz="2000" b="1" dirty="0">
                <a:solidFill>
                  <a:schemeClr val="tx1">
                    <a:alpha val="80000"/>
                  </a:schemeClr>
                </a:solidFill>
                <a:latin typeface="Times New Roman" panose="02020603050405020304" pitchFamily="18" charset="0"/>
                <a:cs typeface="Times New Roman" panose="02020603050405020304" pitchFamily="18" charset="0"/>
              </a:rPr>
              <a:t>öncelikle tekrarlarlar.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Tekrarlanması gereken dersler seçmeli ders veya programdan çıkarılan ders ise, bu dersler yerine öğrencilere ilgili </a:t>
            </a:r>
            <a:r>
              <a:rPr lang="tr-TR" sz="2000" b="1" dirty="0">
                <a:solidFill>
                  <a:schemeClr val="tx1">
                    <a:alpha val="80000"/>
                  </a:schemeClr>
                </a:solidFill>
                <a:latin typeface="Times New Roman" panose="02020603050405020304" pitchFamily="18" charset="0"/>
                <a:cs typeface="Times New Roman" panose="02020603050405020304" pitchFamily="18" charset="0"/>
              </a:rPr>
              <a:t>birim yönetim kurullarının uygun </a:t>
            </a:r>
            <a:r>
              <a:rPr lang="tr-TR" sz="2000" b="1" dirty="0" smtClean="0">
                <a:solidFill>
                  <a:schemeClr val="tx1">
                    <a:alpha val="80000"/>
                  </a:schemeClr>
                </a:solidFill>
                <a:latin typeface="Times New Roman" panose="02020603050405020304" pitchFamily="18" charset="0"/>
                <a:cs typeface="Times New Roman" panose="02020603050405020304" pitchFamily="18" charset="0"/>
              </a:rPr>
              <a:t>gördüğü </a:t>
            </a:r>
            <a:r>
              <a:rPr lang="tr-TR" sz="2000" dirty="0">
                <a:solidFill>
                  <a:schemeClr val="tx1">
                    <a:alpha val="80000"/>
                  </a:schemeClr>
                </a:solidFill>
                <a:latin typeface="Times New Roman" panose="02020603050405020304" pitchFamily="18" charset="0"/>
                <a:cs typeface="Times New Roman" panose="02020603050405020304" pitchFamily="18" charset="0"/>
              </a:rPr>
              <a:t>bir eşdeğer ders verilir. </a:t>
            </a:r>
          </a:p>
          <a:p>
            <a:pPr algn="just"/>
            <a:r>
              <a:rPr lang="tr-TR" sz="2000" dirty="0" err="1">
                <a:solidFill>
                  <a:schemeClr val="tx1">
                    <a:alpha val="80000"/>
                  </a:schemeClr>
                </a:solidFill>
                <a:latin typeface="Times New Roman" panose="02020603050405020304" pitchFamily="18" charset="0"/>
                <a:cs typeface="Times New Roman" panose="02020603050405020304" pitchFamily="18" charset="0"/>
              </a:rPr>
              <a:t>GNO’sunu</a:t>
            </a:r>
            <a:r>
              <a:rPr lang="tr-TR" sz="2000" dirty="0">
                <a:solidFill>
                  <a:schemeClr val="tx1">
                    <a:alpha val="80000"/>
                  </a:schemeClr>
                </a:solidFill>
                <a:latin typeface="Times New Roman" panose="02020603050405020304" pitchFamily="18" charset="0"/>
                <a:cs typeface="Times New Roman" panose="02020603050405020304" pitchFamily="18" charset="0"/>
              </a:rPr>
              <a:t>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yükseltmek </a:t>
            </a:r>
            <a:r>
              <a:rPr lang="tr-TR" sz="2000" dirty="0">
                <a:solidFill>
                  <a:schemeClr val="tx1">
                    <a:alpha val="80000"/>
                  </a:schemeClr>
                </a:solidFill>
                <a:latin typeface="Times New Roman" panose="02020603050405020304" pitchFamily="18" charset="0"/>
                <a:cs typeface="Times New Roman" panose="02020603050405020304" pitchFamily="18" charset="0"/>
              </a:rPr>
              <a:t>isteyen öğrenciler, bulundukları yarıyılda almaları gereken derslere ek olarak, daha önce aldıkları dersleri, </a:t>
            </a:r>
            <a:r>
              <a:rPr lang="tr-TR" sz="2000" b="1" dirty="0">
                <a:solidFill>
                  <a:schemeClr val="tx1">
                    <a:alpha val="80000"/>
                  </a:schemeClr>
                </a:solidFill>
                <a:latin typeface="Times New Roman" panose="02020603050405020304" pitchFamily="18" charset="0"/>
                <a:cs typeface="Times New Roman" panose="02020603050405020304" pitchFamily="18" charset="0"/>
              </a:rPr>
              <a:t>AKTS yükünü aşmayacak şekilde</a:t>
            </a:r>
            <a:r>
              <a:rPr lang="tr-TR" sz="2000" dirty="0">
                <a:solidFill>
                  <a:schemeClr val="tx1">
                    <a:alpha val="80000"/>
                  </a:schemeClr>
                </a:solidFill>
                <a:latin typeface="Times New Roman" panose="02020603050405020304" pitchFamily="18" charset="0"/>
                <a:cs typeface="Times New Roman" panose="02020603050405020304" pitchFamily="18" charset="0"/>
              </a:rPr>
              <a:t> tekrarlayabilirler.</a:t>
            </a:r>
          </a:p>
        </p:txBody>
      </p:sp>
    </p:spTree>
    <p:extLst>
      <p:ext uri="{BB962C8B-B14F-4D97-AF65-F5344CB8AC3E}">
        <p14:creationId xmlns:p14="http://schemas.microsoft.com/office/powerpoint/2010/main" val="2109921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latin typeface="Times New Roman" panose="02020603050405020304" pitchFamily="18" charset="0"/>
                <a:cs typeface="Times New Roman" panose="02020603050405020304" pitchFamily="18" charset="0"/>
              </a:rPr>
              <a:t>DERSLER İLE İLGİLİ ÖNEMLİ KONULAR</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Muafiyet</a:t>
            </a:r>
            <a:endParaRPr lang="tr-TR" sz="4000" dirty="0">
              <a:solidFill>
                <a:schemeClr val="bg1"/>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lnSpcReduction="10000"/>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Bir yükseköğretim kurumunda evvelce almış ve başarmış olduğu derslerin eşdeğeri olduğunu düşündüğü yeni derslerden muafiyet talep edecek öğrenci, kesin kaydını yaptırdığı ilk yarıyıldan itibaren, akademik takvimde belirtilen derslerin ilk başladığı güne kadar, program başkanlığına başvurusunu yapmak zorundadır.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Başvuru şahsen veya noterden vekalet verilen kişiler tarafından bir dilekçe ile yapılmalıdır.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Başvuru ekine öğrenim görülen yükseköğretim kurumu tarafından onaylanmış (mühürlü, kaşeli ve imzalı veya e-imzalı) ders içerikleri ve not döküm belgesi (transkript) eklenmesi gerekir.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Fotokopi, faks, onaysız belge ve eksik belge ile yapılan başvuru işleme alınmaz.</a:t>
            </a:r>
          </a:p>
          <a:p>
            <a:pPr marL="0" indent="0" algn="just">
              <a:buNone/>
            </a:pPr>
            <a:r>
              <a:rPr lang="tr-TR" sz="1100" dirty="0">
                <a:solidFill>
                  <a:schemeClr val="tx1">
                    <a:alpha val="80000"/>
                  </a:schemeClr>
                </a:solidFill>
                <a:latin typeface="Times New Roman" panose="02020603050405020304" pitchFamily="18" charset="0"/>
                <a:cs typeface="Times New Roman" panose="02020603050405020304" pitchFamily="18" charset="0"/>
              </a:rPr>
              <a:t>BAŞKENTÜNİVERSİTESİ MUAFİYET VE İNTİBAK İŞLEMLERİ YÖNERGESİ: </a:t>
            </a:r>
            <a:r>
              <a:rPr lang="tr-TR" sz="1100" dirty="0">
                <a:solidFill>
                  <a:schemeClr val="tx1">
                    <a:alpha val="80000"/>
                  </a:schemeClr>
                </a:solidFill>
                <a:latin typeface="Times New Roman" panose="02020603050405020304" pitchFamily="18" charset="0"/>
                <a:cs typeface="Times New Roman" panose="02020603050405020304" pitchFamily="18" charset="0"/>
                <a:hlinkClick r:id="rId2"/>
              </a:rPr>
              <a:t>https://www.baskent.edu.tr/belgeler/mevzuat/yonerge/Muafiyet_ve_intibak_yong2023.pdf</a:t>
            </a:r>
            <a:r>
              <a:rPr lang="tr-TR" sz="1100" dirty="0">
                <a:solidFill>
                  <a:schemeClr val="tx1">
                    <a:alpha val="80000"/>
                  </a:schemeClr>
                </a:solidFill>
                <a:latin typeface="Times New Roman" panose="02020603050405020304" pitchFamily="18" charset="0"/>
                <a:cs typeface="Times New Roman" panose="02020603050405020304" pitchFamily="18" charset="0"/>
              </a:rPr>
              <a:t>  </a:t>
            </a: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29181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latin typeface="Times New Roman" panose="02020603050405020304" pitchFamily="18" charset="0"/>
                <a:cs typeface="Times New Roman" panose="02020603050405020304" pitchFamily="18" charset="0"/>
              </a:rPr>
              <a:t>DERSLER İLE İLGİLİ ÖNEMLİ KONULAR</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Eşdeğerlik</a:t>
            </a:r>
            <a:endParaRPr lang="tr-TR" sz="4000" dirty="0">
              <a:solidFill>
                <a:schemeClr val="bg1"/>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Öğrencilerin tekrar etmesi gereken derslerin çakışması durumunda</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Öğrencilerin başarısız oldukları ve öncelikle tekrar etmeleri gereken derslerinin açılmaması durumunda</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Programdan çıkarılan dersler olması durumunda</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Başarısız olduğu seçmeli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derslerde </a:t>
            </a:r>
            <a:r>
              <a:rPr lang="tr-TR" sz="2000" dirty="0">
                <a:solidFill>
                  <a:schemeClr val="tx1">
                    <a:alpha val="80000"/>
                  </a:schemeClr>
                </a:solidFill>
                <a:latin typeface="Times New Roman" panose="02020603050405020304" pitchFamily="18" charset="0"/>
                <a:cs typeface="Times New Roman" panose="02020603050405020304" pitchFamily="18" charset="0"/>
              </a:rPr>
              <a:t>ö</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ğrenciye </a:t>
            </a:r>
            <a:r>
              <a:rPr lang="tr-TR" sz="2000" dirty="0">
                <a:solidFill>
                  <a:schemeClr val="tx1">
                    <a:alpha val="80000"/>
                  </a:schemeClr>
                </a:solidFill>
                <a:latin typeface="Times New Roman" panose="02020603050405020304" pitchFamily="18" charset="0"/>
                <a:cs typeface="Times New Roman" panose="02020603050405020304" pitchFamily="18" charset="0"/>
              </a:rPr>
              <a:t>söz konusu derslerin yerine ilgili </a:t>
            </a:r>
            <a:r>
              <a:rPr lang="tr-TR" sz="2000" b="1" dirty="0">
                <a:solidFill>
                  <a:schemeClr val="tx1">
                    <a:alpha val="80000"/>
                  </a:schemeClr>
                </a:solidFill>
                <a:latin typeface="Times New Roman" panose="02020603050405020304" pitchFamily="18" charset="0"/>
                <a:cs typeface="Times New Roman" panose="02020603050405020304" pitchFamily="18" charset="0"/>
              </a:rPr>
              <a:t>birim yönetim kurullarının uygun gördüğü </a:t>
            </a:r>
            <a:r>
              <a:rPr lang="tr-TR" sz="2000" dirty="0">
                <a:solidFill>
                  <a:schemeClr val="tx1">
                    <a:alpha val="80000"/>
                  </a:schemeClr>
                </a:solidFill>
                <a:latin typeface="Times New Roman" panose="02020603050405020304" pitchFamily="18" charset="0"/>
                <a:cs typeface="Times New Roman" panose="02020603050405020304" pitchFamily="18" charset="0"/>
              </a:rPr>
              <a:t>bir eşdeğer ders verilir. Bu durumdaki öğrencilerin eşdeğerlik işlemlerini başlatabilmeleri için akademik danışmanlarına başvurmaları ve Yüksekokul Müdürlüğüne dilekçe yazmaları gerekmektedir.</a:t>
            </a:r>
          </a:p>
          <a:p>
            <a:pPr marL="0" indent="0" algn="just">
              <a:buNone/>
            </a:pPr>
            <a:endParaRPr lang="tr-TR" sz="2000" dirty="0">
              <a:solidFill>
                <a:schemeClr val="tx1">
                  <a:alpha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22295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latin typeface="Times New Roman" panose="02020603050405020304" pitchFamily="18" charset="0"/>
                <a:cs typeface="Times New Roman" panose="02020603050405020304" pitchFamily="18" charset="0"/>
              </a:rPr>
              <a:t>DERSLER İLE İLGİLİ ÖNEMLİ KONULAR</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Dönem Tekrarı</a:t>
            </a:r>
            <a:endParaRPr lang="tr-TR" sz="4000" dirty="0">
              <a:solidFill>
                <a:schemeClr val="bg1"/>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Birinci yarıyıl hariç kayıtlı bulunduğu her yarıyıl sonunda </a:t>
            </a:r>
            <a:r>
              <a:rPr lang="tr-TR" sz="2000" dirty="0" err="1">
                <a:solidFill>
                  <a:schemeClr val="tx1">
                    <a:alpha val="80000"/>
                  </a:schemeClr>
                </a:solidFill>
                <a:latin typeface="Times New Roman" panose="02020603050405020304" pitchFamily="18" charset="0"/>
                <a:cs typeface="Times New Roman" panose="02020603050405020304" pitchFamily="18" charset="0"/>
              </a:rPr>
              <a:t>GNO’su</a:t>
            </a:r>
            <a:r>
              <a:rPr lang="tr-TR" sz="2000" dirty="0">
                <a:solidFill>
                  <a:schemeClr val="tx1">
                    <a:alpha val="80000"/>
                  </a:schemeClr>
                </a:solidFill>
                <a:latin typeface="Times New Roman" panose="02020603050405020304" pitchFamily="18" charset="0"/>
                <a:cs typeface="Times New Roman" panose="02020603050405020304" pitchFamily="18" charset="0"/>
              </a:rPr>
              <a:t> 1,80’den daha düşük olan öğrencinin; derslerin ön koşullarının sağlanması şartıyla (Atatürk İlkeleri ve İnkılap Tarihi, Türk Dili, Seçmeli Güzel Sanatlar, Bilgisayar Okuryazarlığı, Üniversite Hayatına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Giriş ve </a:t>
            </a:r>
            <a:r>
              <a:rPr lang="tr-TR" sz="2000" dirty="0">
                <a:solidFill>
                  <a:schemeClr val="tx1">
                    <a:alpha val="80000"/>
                  </a:schemeClr>
                </a:solidFill>
                <a:latin typeface="Times New Roman" panose="02020603050405020304" pitchFamily="18" charset="0"/>
                <a:cs typeface="Times New Roman" panose="02020603050405020304" pitchFamily="18" charset="0"/>
              </a:rPr>
              <a:t>ertelenmiş dersleri hariç) daha önce almadığı bir dersi alabilmesi için </a:t>
            </a:r>
            <a:r>
              <a:rPr lang="tr-TR" sz="2000" dirty="0" err="1">
                <a:solidFill>
                  <a:schemeClr val="tx1">
                    <a:alpha val="80000"/>
                  </a:schemeClr>
                </a:solidFill>
                <a:latin typeface="Times New Roman" panose="02020603050405020304" pitchFamily="18" charset="0"/>
                <a:cs typeface="Times New Roman" panose="02020603050405020304" pitchFamily="18" charset="0"/>
              </a:rPr>
              <a:t>GNO’sunu</a:t>
            </a:r>
            <a:r>
              <a:rPr lang="tr-TR" sz="2000" dirty="0">
                <a:solidFill>
                  <a:schemeClr val="tx1">
                    <a:alpha val="80000"/>
                  </a:schemeClr>
                </a:solidFill>
                <a:latin typeface="Times New Roman" panose="02020603050405020304" pitchFamily="18" charset="0"/>
                <a:cs typeface="Times New Roman" panose="02020603050405020304" pitchFamily="18" charset="0"/>
              </a:rPr>
              <a:t> en az 1,80’e çıkarması gerekir.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Bu durumdaki öğrenciler, </a:t>
            </a:r>
            <a:r>
              <a:rPr lang="tr-TR" sz="2000" dirty="0" err="1">
                <a:solidFill>
                  <a:schemeClr val="tx1">
                    <a:alpha val="80000"/>
                  </a:schemeClr>
                </a:solidFill>
                <a:latin typeface="Times New Roman" panose="02020603050405020304" pitchFamily="18" charset="0"/>
                <a:cs typeface="Times New Roman" panose="02020603050405020304" pitchFamily="18" charset="0"/>
              </a:rPr>
              <a:t>GNO’larını</a:t>
            </a:r>
            <a:r>
              <a:rPr lang="tr-TR" sz="2000" dirty="0">
                <a:solidFill>
                  <a:schemeClr val="tx1">
                    <a:alpha val="80000"/>
                  </a:schemeClr>
                </a:solidFill>
                <a:latin typeface="Times New Roman" panose="02020603050405020304" pitchFamily="18" charset="0"/>
                <a:cs typeface="Times New Roman" panose="02020603050405020304" pitchFamily="18" charset="0"/>
              </a:rPr>
              <a:t> belirtilen düzeye çıkartıncaya kadar daha önce aldıkları dersleri tekrarlarlar.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Öğrencilerin ders tekrarladıkları yarıyıllar öğretim süresinden sayılır.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Öğrenci, öğrenim süresini olan 4 yarıyılı tamamladıktan sonra üstten ders alabilmesi için 1,80 şartı aranmaz.</a:t>
            </a:r>
          </a:p>
        </p:txBody>
      </p:sp>
    </p:spTree>
    <p:extLst>
      <p:ext uri="{BB962C8B-B14F-4D97-AF65-F5344CB8AC3E}">
        <p14:creationId xmlns:p14="http://schemas.microsoft.com/office/powerpoint/2010/main" val="21740893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ACC6370-2D7E-4714-9D71-7542949D7D5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56B2C21-A230-48C0-8DF1-C46611373C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847E18C-932D-4C95-AABA-FEC7C9499AD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150CB11-0C61-439E-910F-5787759E72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43F8A58B-5155-44CE-A5FF-7647B47D0A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Rectangle 32">
            <a:extLst>
              <a:ext uri="{FF2B5EF4-FFF2-40B4-BE49-F238E27FC236}">
                <a16:creationId xmlns:a16="http://schemas.microsoft.com/office/drawing/2014/main" id="{443F2ACA-E6D6-4028-82DD-F03C262D5DE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586478" y="1683756"/>
            <a:ext cx="3115265" cy="2396359"/>
          </a:xfrm>
        </p:spPr>
        <p:txBody>
          <a:bodyPr anchor="b">
            <a:normAutofit/>
          </a:bodyPr>
          <a:lstStyle/>
          <a:p>
            <a:pPr algn="r"/>
            <a:r>
              <a:rPr lang="tr-TR" sz="2800" dirty="0">
                <a:solidFill>
                  <a:srgbClr val="FFFFFF"/>
                </a:solidFill>
                <a:latin typeface="Times New Roman" panose="02020603050405020304" pitchFamily="18" charset="0"/>
                <a:cs typeface="Times New Roman" panose="02020603050405020304" pitchFamily="18" charset="0"/>
              </a:rPr>
              <a:t>DERSLER İLE İLGİLİ ÖNEMLİ KONULAR</a:t>
            </a:r>
            <a:br>
              <a:rPr lang="tr-TR" sz="2800" dirty="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Notlar</a:t>
            </a:r>
          </a:p>
        </p:txBody>
      </p:sp>
      <p:graphicFrame>
        <p:nvGraphicFramePr>
          <p:cNvPr id="4" name="İçerik Yer Tutucusu 3">
            <a:extLst>
              <a:ext uri="{FF2B5EF4-FFF2-40B4-BE49-F238E27FC236}">
                <a16:creationId xmlns:a16="http://schemas.microsoft.com/office/drawing/2014/main" id="{8EEE4AE4-EA17-5482-520C-3B7BF23DB90B}"/>
              </a:ext>
            </a:extLst>
          </p:cNvPr>
          <p:cNvGraphicFramePr>
            <a:graphicFrameLocks noGrp="1"/>
          </p:cNvGraphicFramePr>
          <p:nvPr>
            <p:ph idx="1"/>
            <p:extLst>
              <p:ext uri="{D42A27DB-BD31-4B8C-83A1-F6EECF244321}">
                <p14:modId xmlns:p14="http://schemas.microsoft.com/office/powerpoint/2010/main" val="3137530150"/>
              </p:ext>
            </p:extLst>
          </p:nvPr>
        </p:nvGraphicFramePr>
        <p:xfrm>
          <a:off x="4624302" y="976745"/>
          <a:ext cx="6743353" cy="5313041"/>
        </p:xfrm>
        <a:graphic>
          <a:graphicData uri="http://schemas.openxmlformats.org/drawingml/2006/table">
            <a:tbl>
              <a:tblPr firstRow="1" firstCol="1" lastRow="1" lastCol="1" bandRow="1" bandCol="1">
                <a:tableStyleId>{5C22544A-7EE6-4342-B048-85BDC9FD1C3A}</a:tableStyleId>
              </a:tblPr>
              <a:tblGrid>
                <a:gridCol w="1173825">
                  <a:extLst>
                    <a:ext uri="{9D8B030D-6E8A-4147-A177-3AD203B41FA5}">
                      <a16:colId xmlns:a16="http://schemas.microsoft.com/office/drawing/2014/main" val="886631700"/>
                    </a:ext>
                  </a:extLst>
                </a:gridCol>
                <a:gridCol w="1413164">
                  <a:extLst>
                    <a:ext uri="{9D8B030D-6E8A-4147-A177-3AD203B41FA5}">
                      <a16:colId xmlns:a16="http://schemas.microsoft.com/office/drawing/2014/main" val="1783621564"/>
                    </a:ext>
                  </a:extLst>
                </a:gridCol>
                <a:gridCol w="1423554">
                  <a:extLst>
                    <a:ext uri="{9D8B030D-6E8A-4147-A177-3AD203B41FA5}">
                      <a16:colId xmlns:a16="http://schemas.microsoft.com/office/drawing/2014/main" val="4013762139"/>
                    </a:ext>
                  </a:extLst>
                </a:gridCol>
                <a:gridCol w="2732810">
                  <a:extLst>
                    <a:ext uri="{9D8B030D-6E8A-4147-A177-3AD203B41FA5}">
                      <a16:colId xmlns:a16="http://schemas.microsoft.com/office/drawing/2014/main" val="1496394191"/>
                    </a:ext>
                  </a:extLst>
                </a:gridCol>
              </a:tblGrid>
              <a:tr h="342901">
                <a:tc>
                  <a:txBody>
                    <a:bodyPr/>
                    <a:lstStyle/>
                    <a:p>
                      <a:pPr marL="31750" algn="ctr">
                        <a:lnSpc>
                          <a:spcPts val="995"/>
                        </a:lnSpc>
                        <a:spcBef>
                          <a:spcPts val="60"/>
                        </a:spcBef>
                      </a:pPr>
                      <a:r>
                        <a:rPr lang="tr-TR" sz="1400" u="sng" dirty="0">
                          <a:solidFill>
                            <a:schemeClr val="tx1"/>
                          </a:solidFill>
                          <a:effectLst/>
                          <a:latin typeface="Times New Roman" panose="02020603050405020304" pitchFamily="18" charset="0"/>
                          <a:cs typeface="Times New Roman" panose="02020603050405020304" pitchFamily="18" charset="0"/>
                        </a:rPr>
                        <a:t>Harf</a:t>
                      </a:r>
                      <a:r>
                        <a:rPr lang="tr-TR" sz="1400" u="sng" spc="-10" dirty="0">
                          <a:solidFill>
                            <a:schemeClr val="tx1"/>
                          </a:solidFill>
                          <a:effectLst/>
                          <a:latin typeface="Times New Roman" panose="02020603050405020304" pitchFamily="18" charset="0"/>
                          <a:cs typeface="Times New Roman" panose="02020603050405020304" pitchFamily="18" charset="0"/>
                        </a:rPr>
                        <a:t> </a:t>
                      </a:r>
                      <a:r>
                        <a:rPr lang="tr-TR" sz="1400" u="sng" spc="-20" dirty="0">
                          <a:solidFill>
                            <a:schemeClr val="tx1"/>
                          </a:solidFill>
                          <a:effectLst/>
                          <a:latin typeface="Times New Roman" panose="02020603050405020304" pitchFamily="18" charset="0"/>
                          <a:cs typeface="Times New Roman" panose="02020603050405020304" pitchFamily="18" charset="0"/>
                        </a:rPr>
                        <a:t>Notu</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28295" algn="ctr">
                        <a:lnSpc>
                          <a:spcPts val="995"/>
                        </a:lnSpc>
                        <a:spcBef>
                          <a:spcPts val="60"/>
                        </a:spcBef>
                        <a:spcAft>
                          <a:spcPts val="0"/>
                        </a:spcAft>
                      </a:pPr>
                      <a:r>
                        <a:rPr lang="tr-TR" sz="1400" u="sng" spc="-10" dirty="0">
                          <a:solidFill>
                            <a:schemeClr val="tx1"/>
                          </a:solidFill>
                          <a:effectLst/>
                          <a:latin typeface="Times New Roman" panose="02020603050405020304" pitchFamily="18" charset="0"/>
                          <a:cs typeface="Times New Roman" panose="02020603050405020304" pitchFamily="18" charset="0"/>
                        </a:rPr>
                        <a:t>Katsayısı</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750" marR="83185" algn="ctr">
                        <a:lnSpc>
                          <a:spcPts val="995"/>
                        </a:lnSpc>
                        <a:spcBef>
                          <a:spcPts val="60"/>
                        </a:spcBef>
                        <a:spcAft>
                          <a:spcPts val="0"/>
                        </a:spcAft>
                      </a:pPr>
                      <a:r>
                        <a:rPr lang="tr-TR" sz="1400" u="sng" spc="-10" dirty="0">
                          <a:solidFill>
                            <a:schemeClr val="tx1"/>
                          </a:solidFill>
                          <a:effectLst/>
                          <a:latin typeface="Times New Roman" panose="02020603050405020304" pitchFamily="18" charset="0"/>
                          <a:cs typeface="Times New Roman" panose="02020603050405020304" pitchFamily="18" charset="0"/>
                        </a:rPr>
                        <a:t>Puanı</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750" marR="83185" algn="ctr">
                        <a:lnSpc>
                          <a:spcPts val="995"/>
                        </a:lnSpc>
                        <a:spcBef>
                          <a:spcPts val="60"/>
                        </a:spcBef>
                        <a:spcAft>
                          <a:spcPts val="0"/>
                        </a:spcAft>
                      </a:pP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extLst>
                  <a:ext uri="{0D108BD9-81ED-4DB2-BD59-A6C34878D82A}">
                    <a16:rowId xmlns:a16="http://schemas.microsoft.com/office/drawing/2014/main" val="3146488004"/>
                  </a:ext>
                </a:extLst>
              </a:tr>
              <a:tr h="308530">
                <a:tc>
                  <a:txBody>
                    <a:bodyPr/>
                    <a:lstStyle/>
                    <a:p>
                      <a:pPr marL="31750" algn="ctr">
                        <a:spcBef>
                          <a:spcPts val="60"/>
                        </a:spcBef>
                      </a:pPr>
                      <a:r>
                        <a:rPr lang="tr-TR" sz="1600" spc="-50" dirty="0">
                          <a:solidFill>
                            <a:schemeClr val="tx1"/>
                          </a:solidFill>
                          <a:effectLst/>
                          <a:latin typeface="Times New Roman" panose="02020603050405020304" pitchFamily="18" charset="0"/>
                          <a:cs typeface="Times New Roman" panose="02020603050405020304" pitchFamily="18" charset="0"/>
                        </a:rPr>
                        <a:t>A</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01320" algn="ctr">
                        <a:spcBef>
                          <a:spcPts val="60"/>
                        </a:spcBef>
                      </a:pPr>
                      <a:r>
                        <a:rPr lang="tr-TR" sz="1400" spc="-25" dirty="0">
                          <a:solidFill>
                            <a:schemeClr val="tx1"/>
                          </a:solidFill>
                          <a:effectLst/>
                          <a:latin typeface="Times New Roman" panose="02020603050405020304" pitchFamily="18" charset="0"/>
                          <a:cs typeface="Times New Roman" panose="02020603050405020304" pitchFamily="18" charset="0"/>
                        </a:rPr>
                        <a:t>4,0</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750" marR="29845" algn="ctr">
                        <a:spcBef>
                          <a:spcPts val="60"/>
                        </a:spcBef>
                        <a:spcAft>
                          <a:spcPts val="0"/>
                        </a:spcAft>
                      </a:pPr>
                      <a:r>
                        <a:rPr lang="tr-TR" sz="1400" spc="-10" dirty="0">
                          <a:solidFill>
                            <a:schemeClr val="tx1"/>
                          </a:solidFill>
                          <a:effectLst/>
                          <a:latin typeface="Times New Roman" panose="02020603050405020304" pitchFamily="18" charset="0"/>
                          <a:cs typeface="Times New Roman" panose="02020603050405020304" pitchFamily="18" charset="0"/>
                        </a:rPr>
                        <a:t>        </a:t>
                      </a:r>
                      <a:r>
                        <a:rPr lang="tr-TR" sz="1400" spc="-10" dirty="0" smtClean="0">
                          <a:solidFill>
                            <a:schemeClr val="tx1"/>
                          </a:solidFill>
                          <a:effectLst/>
                          <a:latin typeface="Times New Roman" panose="02020603050405020304" pitchFamily="18" charset="0"/>
                          <a:cs typeface="Times New Roman" panose="02020603050405020304" pitchFamily="18" charset="0"/>
                        </a:rPr>
                        <a:t>95-</a:t>
                      </a:r>
                      <a:r>
                        <a:rPr lang="tr-TR" sz="1400" spc="-25" dirty="0" smtClean="0">
                          <a:solidFill>
                            <a:schemeClr val="tx1"/>
                          </a:solidFill>
                          <a:effectLst/>
                          <a:latin typeface="Times New Roman" panose="02020603050405020304" pitchFamily="18" charset="0"/>
                          <a:cs typeface="Times New Roman" panose="02020603050405020304" pitchFamily="18" charset="0"/>
                        </a:rPr>
                        <a:t>100</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rowSpan="7">
                  <a:txBody>
                    <a:bodyPr/>
                    <a:lstStyle/>
                    <a:p>
                      <a:pPr marL="31750" marR="29845" algn="ctr">
                        <a:spcBef>
                          <a:spcPts val="60"/>
                        </a:spcBef>
                        <a:spcAft>
                          <a:spcPts val="0"/>
                        </a:spcAft>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BAŞARILI NOT</a:t>
                      </a:r>
                    </a:p>
                    <a:p>
                      <a:pPr marL="31750" marR="29845" algn="ctr">
                        <a:spcBef>
                          <a:spcPts val="60"/>
                        </a:spcBef>
                        <a:spcAft>
                          <a:spcPts val="0"/>
                        </a:spcAft>
                      </a:pP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1750" marR="29845" algn="ctr">
                        <a:spcBef>
                          <a:spcPts val="60"/>
                        </a:spcBef>
                        <a:spcAft>
                          <a:spcPts val="0"/>
                        </a:spcAft>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GENEL NOT ORTALAMANIZI YÜKSELTİR</a:t>
                      </a: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extLst>
                  <a:ext uri="{0D108BD9-81ED-4DB2-BD59-A6C34878D82A}">
                    <a16:rowId xmlns:a16="http://schemas.microsoft.com/office/drawing/2014/main" val="3829988665"/>
                  </a:ext>
                </a:extLst>
              </a:tr>
              <a:tr h="308530">
                <a:tc>
                  <a:txBody>
                    <a:bodyPr/>
                    <a:lstStyle/>
                    <a:p>
                      <a:pPr marL="31750" algn="ctr">
                        <a:spcBef>
                          <a:spcPts val="60"/>
                        </a:spcBef>
                      </a:pPr>
                      <a:r>
                        <a:rPr lang="tr-TR" sz="1600" spc="-25" dirty="0">
                          <a:solidFill>
                            <a:schemeClr val="tx1"/>
                          </a:solidFill>
                          <a:effectLst/>
                          <a:latin typeface="Times New Roman" panose="02020603050405020304" pitchFamily="18" charset="0"/>
                          <a:cs typeface="Times New Roman" panose="02020603050405020304" pitchFamily="18" charset="0"/>
                        </a:rPr>
                        <a:t>A-</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05130" algn="ctr">
                        <a:spcBef>
                          <a:spcPts val="60"/>
                        </a:spcBef>
                      </a:pPr>
                      <a:r>
                        <a:rPr lang="tr-TR" sz="1400" spc="-25" dirty="0">
                          <a:solidFill>
                            <a:schemeClr val="tx1"/>
                          </a:solidFill>
                          <a:effectLst/>
                          <a:latin typeface="Times New Roman" panose="02020603050405020304" pitchFamily="18" charset="0"/>
                          <a:cs typeface="Times New Roman" panose="02020603050405020304" pitchFamily="18" charset="0"/>
                        </a:rPr>
                        <a:t>3,7</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750" marR="81280" algn="ctr">
                        <a:spcBef>
                          <a:spcPts val="60"/>
                        </a:spcBef>
                        <a:spcAft>
                          <a:spcPts val="0"/>
                        </a:spcAft>
                      </a:pPr>
                      <a:r>
                        <a:rPr lang="tr-TR" sz="1400" spc="-10" dirty="0">
                          <a:solidFill>
                            <a:schemeClr val="tx1"/>
                          </a:solidFill>
                          <a:effectLst/>
                          <a:latin typeface="Times New Roman" panose="02020603050405020304" pitchFamily="18" charset="0"/>
                          <a:cs typeface="Times New Roman" panose="02020603050405020304" pitchFamily="18" charset="0"/>
                        </a:rPr>
                        <a:t>         90-</a:t>
                      </a:r>
                      <a:r>
                        <a:rPr lang="tr-TR" sz="1400" spc="-35" dirty="0">
                          <a:solidFill>
                            <a:schemeClr val="tx1"/>
                          </a:solidFill>
                          <a:effectLst/>
                          <a:latin typeface="Times New Roman" panose="02020603050405020304" pitchFamily="18" charset="0"/>
                          <a:cs typeface="Times New Roman" panose="02020603050405020304" pitchFamily="18" charset="0"/>
                        </a:rPr>
                        <a:t>94</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1750" marR="81280" algn="ctr">
                        <a:spcBef>
                          <a:spcPts val="60"/>
                        </a:spcBef>
                        <a:spcAft>
                          <a:spcPts val="0"/>
                        </a:spcAft>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771960773"/>
                  </a:ext>
                </a:extLst>
              </a:tr>
              <a:tr h="308530">
                <a:tc>
                  <a:txBody>
                    <a:bodyPr/>
                    <a:lstStyle/>
                    <a:p>
                      <a:pPr marL="31750" algn="ctr">
                        <a:spcBef>
                          <a:spcPts val="60"/>
                        </a:spcBef>
                      </a:pPr>
                      <a:r>
                        <a:rPr lang="tr-TR" sz="1600" spc="-25" dirty="0">
                          <a:solidFill>
                            <a:schemeClr val="tx1"/>
                          </a:solidFill>
                          <a:effectLst/>
                          <a:latin typeface="Times New Roman" panose="02020603050405020304" pitchFamily="18" charset="0"/>
                          <a:cs typeface="Times New Roman" panose="02020603050405020304" pitchFamily="18" charset="0"/>
                        </a:rPr>
                        <a:t>B+</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02590" algn="ctr">
                        <a:spcBef>
                          <a:spcPts val="60"/>
                        </a:spcBef>
                      </a:pPr>
                      <a:r>
                        <a:rPr lang="tr-TR" sz="1400" spc="-25">
                          <a:solidFill>
                            <a:schemeClr val="tx1"/>
                          </a:solidFill>
                          <a:effectLst/>
                          <a:latin typeface="Times New Roman" panose="02020603050405020304" pitchFamily="18" charset="0"/>
                          <a:cs typeface="Times New Roman" panose="02020603050405020304" pitchFamily="18" charset="0"/>
                        </a:rPr>
                        <a:t>3,3</a:t>
                      </a:r>
                      <a:endParaRPr lang="tr-TR"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26390" algn="ctr">
                        <a:spcBef>
                          <a:spcPts val="60"/>
                        </a:spcBef>
                      </a:pPr>
                      <a:r>
                        <a:rPr lang="tr-TR" sz="1400" spc="-10" dirty="0">
                          <a:solidFill>
                            <a:schemeClr val="tx1"/>
                          </a:solidFill>
                          <a:effectLst/>
                          <a:latin typeface="Times New Roman" panose="02020603050405020304" pitchFamily="18" charset="0"/>
                          <a:cs typeface="Times New Roman" panose="02020603050405020304" pitchFamily="18" charset="0"/>
                        </a:rPr>
                        <a:t>85-</a:t>
                      </a:r>
                      <a:r>
                        <a:rPr lang="tr-TR" sz="1400" spc="-35" dirty="0">
                          <a:solidFill>
                            <a:schemeClr val="tx1"/>
                          </a:solidFill>
                          <a:effectLst/>
                          <a:latin typeface="Times New Roman" panose="02020603050405020304" pitchFamily="18" charset="0"/>
                          <a:cs typeface="Times New Roman" panose="02020603050405020304" pitchFamily="18" charset="0"/>
                        </a:rPr>
                        <a:t>89</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26390"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893104849"/>
                  </a:ext>
                </a:extLst>
              </a:tr>
              <a:tr h="308530">
                <a:tc>
                  <a:txBody>
                    <a:bodyPr/>
                    <a:lstStyle/>
                    <a:p>
                      <a:pPr marL="31750" algn="ctr">
                        <a:spcBef>
                          <a:spcPts val="60"/>
                        </a:spcBef>
                      </a:pPr>
                      <a:r>
                        <a:rPr lang="tr-TR" sz="1600" spc="-50" dirty="0">
                          <a:solidFill>
                            <a:schemeClr val="tx1"/>
                          </a:solidFill>
                          <a:effectLst/>
                          <a:latin typeface="Times New Roman" panose="02020603050405020304" pitchFamily="18" charset="0"/>
                          <a:cs typeface="Times New Roman" panose="02020603050405020304" pitchFamily="18" charset="0"/>
                        </a:rPr>
                        <a:t>B</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94970" algn="ctr">
                        <a:spcBef>
                          <a:spcPts val="60"/>
                        </a:spcBef>
                      </a:pPr>
                      <a:r>
                        <a:rPr lang="tr-TR" sz="1400" spc="-25" dirty="0">
                          <a:solidFill>
                            <a:schemeClr val="tx1"/>
                          </a:solidFill>
                          <a:effectLst/>
                          <a:latin typeface="Times New Roman" panose="02020603050405020304" pitchFamily="18" charset="0"/>
                          <a:cs typeface="Times New Roman" panose="02020603050405020304" pitchFamily="18" charset="0"/>
                        </a:rPr>
                        <a:t>3,0</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8135" algn="ctr">
                        <a:spcBef>
                          <a:spcPts val="60"/>
                        </a:spcBef>
                      </a:pPr>
                      <a:r>
                        <a:rPr lang="tr-TR" sz="1400" spc="-10" dirty="0">
                          <a:solidFill>
                            <a:schemeClr val="tx1"/>
                          </a:solidFill>
                          <a:effectLst/>
                          <a:latin typeface="Times New Roman" panose="02020603050405020304" pitchFamily="18" charset="0"/>
                          <a:cs typeface="Times New Roman" panose="02020603050405020304" pitchFamily="18" charset="0"/>
                        </a:rPr>
                        <a:t>80-</a:t>
                      </a:r>
                      <a:r>
                        <a:rPr lang="tr-TR" sz="1400" spc="-35" dirty="0">
                          <a:solidFill>
                            <a:schemeClr val="tx1"/>
                          </a:solidFill>
                          <a:effectLst/>
                          <a:latin typeface="Times New Roman" panose="02020603050405020304" pitchFamily="18" charset="0"/>
                          <a:cs typeface="Times New Roman" panose="02020603050405020304" pitchFamily="18" charset="0"/>
                        </a:rPr>
                        <a:t>84</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18135"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938051445"/>
                  </a:ext>
                </a:extLst>
              </a:tr>
              <a:tr h="308530">
                <a:tc>
                  <a:txBody>
                    <a:bodyPr/>
                    <a:lstStyle/>
                    <a:p>
                      <a:pPr marL="31750" algn="ctr">
                        <a:spcBef>
                          <a:spcPts val="60"/>
                        </a:spcBef>
                      </a:pPr>
                      <a:r>
                        <a:rPr lang="tr-TR" sz="1600" spc="-25" dirty="0">
                          <a:solidFill>
                            <a:schemeClr val="tx1"/>
                          </a:solidFill>
                          <a:effectLst/>
                          <a:latin typeface="Times New Roman" panose="02020603050405020304" pitchFamily="18" charset="0"/>
                          <a:cs typeface="Times New Roman" panose="02020603050405020304" pitchFamily="18" charset="0"/>
                        </a:rPr>
                        <a:t>B-</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05130" algn="ctr">
                        <a:spcBef>
                          <a:spcPts val="60"/>
                        </a:spcBef>
                      </a:pPr>
                      <a:r>
                        <a:rPr lang="tr-TR" sz="1400" spc="-25">
                          <a:solidFill>
                            <a:schemeClr val="tx1"/>
                          </a:solidFill>
                          <a:effectLst/>
                          <a:latin typeface="Times New Roman" panose="02020603050405020304" pitchFamily="18" charset="0"/>
                          <a:cs typeface="Times New Roman" panose="02020603050405020304" pitchFamily="18" charset="0"/>
                        </a:rPr>
                        <a:t>2,7</a:t>
                      </a:r>
                      <a:endParaRPr lang="tr-TR"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00355" algn="ctr">
                        <a:spcBef>
                          <a:spcPts val="60"/>
                        </a:spcBef>
                      </a:pPr>
                      <a:r>
                        <a:rPr lang="tr-TR" sz="1400" spc="-10" dirty="0">
                          <a:solidFill>
                            <a:schemeClr val="tx1"/>
                          </a:solidFill>
                          <a:effectLst/>
                          <a:latin typeface="Times New Roman" panose="02020603050405020304" pitchFamily="18" charset="0"/>
                          <a:cs typeface="Times New Roman" panose="02020603050405020304" pitchFamily="18" charset="0"/>
                        </a:rPr>
                        <a:t>75-</a:t>
                      </a:r>
                      <a:r>
                        <a:rPr lang="tr-TR" sz="1400" spc="-35" dirty="0">
                          <a:solidFill>
                            <a:schemeClr val="tx1"/>
                          </a:solidFill>
                          <a:effectLst/>
                          <a:latin typeface="Times New Roman" panose="02020603050405020304" pitchFamily="18" charset="0"/>
                          <a:cs typeface="Times New Roman" panose="02020603050405020304" pitchFamily="18" charset="0"/>
                        </a:rPr>
                        <a:t>79</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00355"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499545893"/>
                  </a:ext>
                </a:extLst>
              </a:tr>
              <a:tr h="308530">
                <a:tc>
                  <a:txBody>
                    <a:bodyPr/>
                    <a:lstStyle/>
                    <a:p>
                      <a:pPr marL="31750" algn="ctr">
                        <a:spcBef>
                          <a:spcPts val="60"/>
                        </a:spcBef>
                      </a:pPr>
                      <a:r>
                        <a:rPr lang="tr-TR" sz="1600" spc="-25" dirty="0">
                          <a:solidFill>
                            <a:schemeClr val="tx1"/>
                          </a:solidFill>
                          <a:effectLst/>
                          <a:latin typeface="Times New Roman" panose="02020603050405020304" pitchFamily="18" charset="0"/>
                          <a:cs typeface="Times New Roman" panose="02020603050405020304" pitchFamily="18" charset="0"/>
                        </a:rPr>
                        <a:t>C+</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03860" algn="ctr">
                        <a:spcBef>
                          <a:spcPts val="60"/>
                        </a:spcBef>
                      </a:pPr>
                      <a:r>
                        <a:rPr lang="tr-TR" sz="1400" spc="-25" dirty="0">
                          <a:solidFill>
                            <a:schemeClr val="tx1"/>
                          </a:solidFill>
                          <a:effectLst/>
                          <a:latin typeface="Times New Roman" panose="02020603050405020304" pitchFamily="18" charset="0"/>
                          <a:cs typeface="Times New Roman" panose="02020603050405020304" pitchFamily="18" charset="0"/>
                        </a:rPr>
                        <a:t>2,3</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297180" algn="ctr">
                        <a:spcBef>
                          <a:spcPts val="60"/>
                        </a:spcBef>
                      </a:pPr>
                      <a:r>
                        <a:rPr lang="tr-TR" sz="1400" spc="-10" dirty="0">
                          <a:solidFill>
                            <a:schemeClr val="tx1"/>
                          </a:solidFill>
                          <a:effectLst/>
                          <a:latin typeface="Times New Roman" panose="02020603050405020304" pitchFamily="18" charset="0"/>
                          <a:cs typeface="Times New Roman" panose="02020603050405020304" pitchFamily="18" charset="0"/>
                        </a:rPr>
                        <a:t>70-</a:t>
                      </a:r>
                      <a:r>
                        <a:rPr lang="tr-TR" sz="1400" spc="-35" dirty="0">
                          <a:solidFill>
                            <a:schemeClr val="tx1"/>
                          </a:solidFill>
                          <a:effectLst/>
                          <a:latin typeface="Times New Roman" panose="02020603050405020304" pitchFamily="18" charset="0"/>
                          <a:cs typeface="Times New Roman" panose="02020603050405020304" pitchFamily="18" charset="0"/>
                        </a:rPr>
                        <a:t>74</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297180"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996122368"/>
                  </a:ext>
                </a:extLst>
              </a:tr>
              <a:tr h="308530">
                <a:tc>
                  <a:txBody>
                    <a:bodyPr/>
                    <a:lstStyle/>
                    <a:p>
                      <a:pPr marL="31750" algn="ctr">
                        <a:spcBef>
                          <a:spcPts val="60"/>
                        </a:spcBef>
                      </a:pPr>
                      <a:r>
                        <a:rPr lang="tr-TR" sz="1600" spc="-50" dirty="0">
                          <a:solidFill>
                            <a:schemeClr val="tx1"/>
                          </a:solidFill>
                          <a:effectLst/>
                          <a:latin typeface="Times New Roman" panose="02020603050405020304" pitchFamily="18" charset="0"/>
                          <a:cs typeface="Times New Roman" panose="02020603050405020304" pitchFamily="18" charset="0"/>
                        </a:rPr>
                        <a:t>C</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94970" algn="ctr">
                        <a:spcBef>
                          <a:spcPts val="60"/>
                        </a:spcBef>
                      </a:pPr>
                      <a:r>
                        <a:rPr lang="tr-TR" sz="1400" spc="-25">
                          <a:solidFill>
                            <a:schemeClr val="tx1"/>
                          </a:solidFill>
                          <a:effectLst/>
                          <a:latin typeface="Times New Roman" panose="02020603050405020304" pitchFamily="18" charset="0"/>
                          <a:cs typeface="Times New Roman" panose="02020603050405020304" pitchFamily="18" charset="0"/>
                        </a:rPr>
                        <a:t>2,0</a:t>
                      </a:r>
                      <a:endParaRPr lang="tr-TR"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18135" algn="ctr">
                        <a:spcBef>
                          <a:spcPts val="60"/>
                        </a:spcBef>
                      </a:pPr>
                      <a:r>
                        <a:rPr lang="tr-TR" sz="1400" spc="-10" dirty="0">
                          <a:solidFill>
                            <a:schemeClr val="tx1"/>
                          </a:solidFill>
                          <a:effectLst/>
                          <a:latin typeface="Times New Roman" panose="02020603050405020304" pitchFamily="18" charset="0"/>
                          <a:cs typeface="Times New Roman" panose="02020603050405020304" pitchFamily="18" charset="0"/>
                        </a:rPr>
                        <a:t>65-</a:t>
                      </a:r>
                      <a:r>
                        <a:rPr lang="tr-TR" sz="1400" spc="-35" dirty="0">
                          <a:solidFill>
                            <a:schemeClr val="tx1"/>
                          </a:solidFill>
                          <a:effectLst/>
                          <a:latin typeface="Times New Roman" panose="02020603050405020304" pitchFamily="18" charset="0"/>
                          <a:cs typeface="Times New Roman" panose="02020603050405020304" pitchFamily="18" charset="0"/>
                        </a:rPr>
                        <a:t>69</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18135"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18563958"/>
                  </a:ext>
                </a:extLst>
              </a:tr>
              <a:tr h="562708">
                <a:tc>
                  <a:txBody>
                    <a:bodyPr/>
                    <a:lstStyle/>
                    <a:p>
                      <a:pPr marL="31750" algn="ctr">
                        <a:spcBef>
                          <a:spcPts val="60"/>
                        </a:spcBef>
                      </a:pPr>
                      <a:r>
                        <a:rPr lang="tr-TR" sz="1600" spc="-25" dirty="0">
                          <a:solidFill>
                            <a:schemeClr val="tx1"/>
                          </a:solidFill>
                          <a:effectLst/>
                          <a:latin typeface="Times New Roman" panose="02020603050405020304" pitchFamily="18" charset="0"/>
                          <a:cs typeface="Times New Roman" panose="02020603050405020304" pitchFamily="18" charset="0"/>
                        </a:rPr>
                        <a:t>C-</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75920" algn="ctr">
                        <a:spcBef>
                          <a:spcPts val="60"/>
                        </a:spcBef>
                      </a:pPr>
                      <a:r>
                        <a:rPr lang="tr-TR" sz="1400" spc="-25">
                          <a:solidFill>
                            <a:schemeClr val="tx1"/>
                          </a:solidFill>
                          <a:effectLst/>
                          <a:latin typeface="Times New Roman" panose="02020603050405020304" pitchFamily="18" charset="0"/>
                          <a:cs typeface="Times New Roman" panose="02020603050405020304" pitchFamily="18" charset="0"/>
                        </a:rPr>
                        <a:t>1,7</a:t>
                      </a:r>
                      <a:endParaRPr lang="tr-TR"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00355" algn="ctr">
                        <a:spcBef>
                          <a:spcPts val="60"/>
                        </a:spcBef>
                      </a:pPr>
                      <a:r>
                        <a:rPr lang="tr-TR" sz="1400" spc="-10" dirty="0">
                          <a:solidFill>
                            <a:schemeClr val="tx1"/>
                          </a:solidFill>
                          <a:effectLst/>
                          <a:latin typeface="Times New Roman" panose="02020603050405020304" pitchFamily="18" charset="0"/>
                          <a:cs typeface="Times New Roman" panose="02020603050405020304" pitchFamily="18" charset="0"/>
                        </a:rPr>
                        <a:t>60-</a:t>
                      </a:r>
                      <a:r>
                        <a:rPr lang="tr-TR" sz="1400" spc="-35" dirty="0">
                          <a:solidFill>
                            <a:schemeClr val="tx1"/>
                          </a:solidFill>
                          <a:effectLst/>
                          <a:latin typeface="Times New Roman" panose="02020603050405020304" pitchFamily="18" charset="0"/>
                          <a:cs typeface="Times New Roman" panose="02020603050405020304" pitchFamily="18" charset="0"/>
                        </a:rPr>
                        <a:t>64</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rowSpan="3">
                  <a:txBody>
                    <a:bodyPr/>
                    <a:lstStyle/>
                    <a:p>
                      <a:pPr marL="300355" algn="ctr">
                        <a:spcBef>
                          <a:spcPts val="60"/>
                        </a:spcBef>
                      </a:pP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00355" algn="ctr">
                        <a:spcBef>
                          <a:spcPts val="60"/>
                        </a:spcBef>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GEÇER NOT</a:t>
                      </a:r>
                    </a:p>
                    <a:p>
                      <a:pPr marL="300355" marR="0" lvl="0" indent="0" algn="ctr" defTabSz="914400" rtl="0" eaLnBrk="1" fontAlgn="auto" latinLnBrk="0" hangingPunct="1">
                        <a:lnSpc>
                          <a:spcPct val="100000"/>
                        </a:lnSpc>
                        <a:spcBef>
                          <a:spcPts val="60"/>
                        </a:spcBef>
                        <a:spcAft>
                          <a:spcPts val="0"/>
                        </a:spcAft>
                        <a:buClrTx/>
                        <a:buSzTx/>
                        <a:buFontTx/>
                        <a:buNone/>
                        <a:tabLst/>
                        <a:defRPr/>
                      </a:pP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00355" marR="0" lvl="0" indent="0" algn="ctr" defTabSz="914400" rtl="0" eaLnBrk="1" fontAlgn="auto" latinLnBrk="0" hangingPunct="1">
                        <a:lnSpc>
                          <a:spcPct val="100000"/>
                        </a:lnSpc>
                        <a:spcBef>
                          <a:spcPts val="60"/>
                        </a:spcBef>
                        <a:spcAft>
                          <a:spcPts val="0"/>
                        </a:spcAft>
                        <a:buClrTx/>
                        <a:buSzTx/>
                        <a:buFontTx/>
                        <a:buNone/>
                        <a:tabLst/>
                        <a:defRPr/>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Mezuniyet için gerekli olan 2,00 </a:t>
                      </a:r>
                      <a:r>
                        <a:rPr lang="tr-TR" sz="16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GNO’nun</a:t>
                      </a: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altına düşmenize neden olur.</a:t>
                      </a:r>
                    </a:p>
                    <a:p>
                      <a:pPr marL="300355" algn="ctr">
                        <a:spcBef>
                          <a:spcPts val="60"/>
                        </a:spcBef>
                      </a:pP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extLst>
                  <a:ext uri="{0D108BD9-81ED-4DB2-BD59-A6C34878D82A}">
                    <a16:rowId xmlns:a16="http://schemas.microsoft.com/office/drawing/2014/main" val="47480191"/>
                  </a:ext>
                </a:extLst>
              </a:tr>
              <a:tr h="752941">
                <a:tc>
                  <a:txBody>
                    <a:bodyPr/>
                    <a:lstStyle/>
                    <a:p>
                      <a:pPr marL="31750" algn="ctr">
                        <a:spcBef>
                          <a:spcPts val="60"/>
                        </a:spcBef>
                      </a:pPr>
                      <a:r>
                        <a:rPr lang="tr-TR" sz="1600" spc="-25" dirty="0">
                          <a:solidFill>
                            <a:schemeClr val="tx1"/>
                          </a:solidFill>
                          <a:effectLst/>
                          <a:latin typeface="Times New Roman" panose="02020603050405020304" pitchFamily="18" charset="0"/>
                          <a:cs typeface="Times New Roman" panose="02020603050405020304" pitchFamily="18" charset="0"/>
                        </a:rPr>
                        <a:t>D+</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80365" algn="ctr">
                        <a:spcBef>
                          <a:spcPts val="60"/>
                        </a:spcBef>
                      </a:pPr>
                      <a:r>
                        <a:rPr lang="tr-TR" sz="1400" spc="-25" dirty="0">
                          <a:solidFill>
                            <a:schemeClr val="tx1"/>
                          </a:solidFill>
                          <a:effectLst/>
                          <a:latin typeface="Times New Roman" panose="02020603050405020304" pitchFamily="18" charset="0"/>
                          <a:cs typeface="Times New Roman" panose="02020603050405020304" pitchFamily="18" charset="0"/>
                        </a:rPr>
                        <a:t>1,3</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02895" algn="ctr">
                        <a:spcBef>
                          <a:spcPts val="60"/>
                        </a:spcBef>
                      </a:pPr>
                      <a:r>
                        <a:rPr lang="tr-TR" sz="1400" spc="-10" dirty="0">
                          <a:solidFill>
                            <a:schemeClr val="tx1"/>
                          </a:solidFill>
                          <a:effectLst/>
                          <a:latin typeface="Times New Roman" panose="02020603050405020304" pitchFamily="18" charset="0"/>
                          <a:cs typeface="Times New Roman" panose="02020603050405020304" pitchFamily="18" charset="0"/>
                        </a:rPr>
                        <a:t>55-</a:t>
                      </a:r>
                      <a:r>
                        <a:rPr lang="tr-TR" sz="1400" spc="-35" dirty="0">
                          <a:solidFill>
                            <a:schemeClr val="tx1"/>
                          </a:solidFill>
                          <a:effectLst/>
                          <a:latin typeface="Times New Roman" panose="02020603050405020304" pitchFamily="18" charset="0"/>
                          <a:cs typeface="Times New Roman" panose="02020603050405020304" pitchFamily="18" charset="0"/>
                        </a:rPr>
                        <a:t>59</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302895"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903897919"/>
                  </a:ext>
                </a:extLst>
              </a:tr>
              <a:tr h="308530">
                <a:tc>
                  <a:txBody>
                    <a:bodyPr/>
                    <a:lstStyle/>
                    <a:p>
                      <a:pPr marL="31750" algn="ctr">
                        <a:spcBef>
                          <a:spcPts val="60"/>
                        </a:spcBef>
                      </a:pPr>
                      <a:r>
                        <a:rPr lang="tr-TR" sz="1600" spc="-50" dirty="0">
                          <a:solidFill>
                            <a:schemeClr val="tx1"/>
                          </a:solidFill>
                          <a:effectLst/>
                          <a:latin typeface="Times New Roman" panose="02020603050405020304" pitchFamily="18" charset="0"/>
                          <a:cs typeface="Times New Roman" panose="02020603050405020304" pitchFamily="18" charset="0"/>
                        </a:rPr>
                        <a:t>D</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72745" algn="ctr">
                        <a:spcBef>
                          <a:spcPts val="60"/>
                        </a:spcBef>
                      </a:pPr>
                      <a:r>
                        <a:rPr lang="tr-TR" sz="1400" spc="-25">
                          <a:solidFill>
                            <a:schemeClr val="tx1"/>
                          </a:solidFill>
                          <a:effectLst/>
                          <a:latin typeface="Times New Roman" panose="02020603050405020304" pitchFamily="18" charset="0"/>
                          <a:cs typeface="Times New Roman" panose="02020603050405020304" pitchFamily="18" charset="0"/>
                        </a:rPr>
                        <a:t>1,0</a:t>
                      </a:r>
                      <a:endParaRPr lang="tr-TR"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295275" algn="ctr">
                        <a:spcBef>
                          <a:spcPts val="60"/>
                        </a:spcBef>
                      </a:pPr>
                      <a:r>
                        <a:rPr lang="tr-TR" sz="1400" spc="-10" dirty="0">
                          <a:solidFill>
                            <a:schemeClr val="tx1"/>
                          </a:solidFill>
                          <a:effectLst/>
                          <a:latin typeface="Times New Roman" panose="02020603050405020304" pitchFamily="18" charset="0"/>
                          <a:cs typeface="Times New Roman" panose="02020603050405020304" pitchFamily="18" charset="0"/>
                        </a:rPr>
                        <a:t>50-</a:t>
                      </a:r>
                      <a:r>
                        <a:rPr lang="tr-TR" sz="1400" spc="-35" dirty="0">
                          <a:solidFill>
                            <a:schemeClr val="tx1"/>
                          </a:solidFill>
                          <a:effectLst/>
                          <a:latin typeface="Times New Roman" panose="02020603050405020304" pitchFamily="18" charset="0"/>
                          <a:cs typeface="Times New Roman" panose="02020603050405020304" pitchFamily="18" charset="0"/>
                        </a:rPr>
                        <a:t>54</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vMerge="1">
                  <a:txBody>
                    <a:bodyPr/>
                    <a:lstStyle/>
                    <a:p>
                      <a:pPr marL="295275" algn="ctr">
                        <a:spcBef>
                          <a:spcPts val="60"/>
                        </a:spcBef>
                      </a:pP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967581807"/>
                  </a:ext>
                </a:extLst>
              </a:tr>
              <a:tr h="308530">
                <a:tc>
                  <a:txBody>
                    <a:bodyPr/>
                    <a:lstStyle/>
                    <a:p>
                      <a:pPr marL="31750" algn="ctr">
                        <a:spcBef>
                          <a:spcPts val="60"/>
                        </a:spcBef>
                      </a:pPr>
                      <a:r>
                        <a:rPr lang="tr-TR" sz="1600" spc="-25" dirty="0">
                          <a:solidFill>
                            <a:schemeClr val="tx1"/>
                          </a:solidFill>
                          <a:effectLst/>
                          <a:latin typeface="Times New Roman" panose="02020603050405020304" pitchFamily="18" charset="0"/>
                          <a:cs typeface="Times New Roman" panose="02020603050405020304" pitchFamily="18" charset="0"/>
                        </a:rPr>
                        <a:t>F1</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82270" algn="ctr">
                        <a:spcBef>
                          <a:spcPts val="60"/>
                        </a:spcBef>
                      </a:pPr>
                      <a:r>
                        <a:rPr lang="tr-TR" sz="1400" spc="-25" dirty="0">
                          <a:solidFill>
                            <a:schemeClr val="tx1"/>
                          </a:solidFill>
                          <a:effectLst/>
                          <a:latin typeface="Times New Roman" panose="02020603050405020304" pitchFamily="18" charset="0"/>
                          <a:cs typeface="Times New Roman" panose="02020603050405020304" pitchFamily="18" charset="0"/>
                        </a:rPr>
                        <a:t>0,0</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06070" algn="ctr">
                        <a:spcBef>
                          <a:spcPts val="60"/>
                        </a:spcBef>
                      </a:pPr>
                      <a:r>
                        <a:rPr lang="tr-TR" sz="1400" dirty="0">
                          <a:solidFill>
                            <a:schemeClr val="tx1"/>
                          </a:solidFill>
                          <a:effectLst/>
                          <a:latin typeface="Times New Roman" panose="02020603050405020304" pitchFamily="18" charset="0"/>
                          <a:cs typeface="Times New Roman" panose="02020603050405020304" pitchFamily="18" charset="0"/>
                        </a:rPr>
                        <a:t>0-</a:t>
                      </a:r>
                      <a:r>
                        <a:rPr lang="tr-TR" sz="1400" spc="-25" dirty="0">
                          <a:solidFill>
                            <a:schemeClr val="tx1"/>
                          </a:solidFill>
                          <a:effectLst/>
                          <a:latin typeface="Times New Roman" panose="02020603050405020304" pitchFamily="18" charset="0"/>
                          <a:cs typeface="Times New Roman" panose="02020603050405020304" pitchFamily="18" charset="0"/>
                        </a:rPr>
                        <a:t>49</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06070" algn="ctr">
                        <a:spcBef>
                          <a:spcPts val="60"/>
                        </a:spcBef>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BAŞARISIZ</a:t>
                      </a: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extLst>
                  <a:ext uri="{0D108BD9-81ED-4DB2-BD59-A6C34878D82A}">
                    <a16:rowId xmlns:a16="http://schemas.microsoft.com/office/drawing/2014/main" val="1122901146"/>
                  </a:ext>
                </a:extLst>
              </a:tr>
              <a:tr h="308530">
                <a:tc>
                  <a:txBody>
                    <a:bodyPr/>
                    <a:lstStyle/>
                    <a:p>
                      <a:pPr marL="31750" algn="ctr">
                        <a:spcBef>
                          <a:spcPts val="60"/>
                        </a:spcBef>
                      </a:pPr>
                      <a:r>
                        <a:rPr lang="tr-TR" sz="1600" spc="-25" dirty="0">
                          <a:solidFill>
                            <a:schemeClr val="tx1"/>
                          </a:solidFill>
                          <a:effectLst/>
                          <a:latin typeface="Times New Roman" panose="02020603050405020304" pitchFamily="18" charset="0"/>
                          <a:cs typeface="Times New Roman" panose="02020603050405020304" pitchFamily="18" charset="0"/>
                        </a:rPr>
                        <a:t>F2</a:t>
                      </a:r>
                      <a:endPar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382270" algn="ctr">
                        <a:spcBef>
                          <a:spcPts val="60"/>
                        </a:spcBef>
                      </a:pPr>
                      <a:r>
                        <a:rPr lang="tr-TR" sz="1400" spc="-25" dirty="0">
                          <a:solidFill>
                            <a:schemeClr val="tx1"/>
                          </a:solidFill>
                          <a:effectLst/>
                          <a:latin typeface="Times New Roman" panose="02020603050405020304" pitchFamily="18" charset="0"/>
                          <a:cs typeface="Times New Roman" panose="02020603050405020304" pitchFamily="18" charset="0"/>
                        </a:rPr>
                        <a:t>0,0</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20370" algn="ctr">
                        <a:spcBef>
                          <a:spcPts val="60"/>
                        </a:spcBef>
                      </a:pPr>
                      <a:r>
                        <a:rPr lang="tr-TR" sz="1400" spc="-50" dirty="0">
                          <a:solidFill>
                            <a:schemeClr val="tx1"/>
                          </a:solidFill>
                          <a:effectLst/>
                          <a:latin typeface="Times New Roman" panose="02020603050405020304" pitchFamily="18" charset="0"/>
                          <a:cs typeface="Times New Roman" panose="02020603050405020304" pitchFamily="18" charset="0"/>
                        </a:rPr>
                        <a:t>–</a:t>
                      </a:r>
                      <a:endParaRPr lang="tr-T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420370" algn="ctr">
                        <a:spcBef>
                          <a:spcPts val="60"/>
                        </a:spcBef>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BAŞARISIZ</a:t>
                      </a:r>
                    </a:p>
                    <a:p>
                      <a:pPr marL="420370" algn="ctr">
                        <a:spcBef>
                          <a:spcPts val="60"/>
                        </a:spcBef>
                      </a:pPr>
                      <a:r>
                        <a:rPr lang="tr-TR"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(DEVAMSIZLIK NEDENİYLE)</a:t>
                      </a:r>
                    </a:p>
                  </a:txBody>
                  <a:tcPr marL="0" marR="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extLst>
                  <a:ext uri="{0D108BD9-81ED-4DB2-BD59-A6C34878D82A}">
                    <a16:rowId xmlns:a16="http://schemas.microsoft.com/office/drawing/2014/main" val="908226124"/>
                  </a:ext>
                </a:extLst>
              </a:tr>
            </a:tbl>
          </a:graphicData>
        </a:graphic>
      </p:graphicFrame>
    </p:spTree>
    <p:extLst>
      <p:ext uri="{BB962C8B-B14F-4D97-AF65-F5344CB8AC3E}">
        <p14:creationId xmlns:p14="http://schemas.microsoft.com/office/powerpoint/2010/main" val="35771641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latin typeface="Times New Roman" panose="02020603050405020304" pitchFamily="18" charset="0"/>
                <a:cs typeface="Times New Roman" panose="02020603050405020304" pitchFamily="18" charset="0"/>
              </a:rPr>
              <a:t>DERSLER İLE İLGİLİ ÖNEMLİ KONULAR</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Azami Süre </a:t>
            </a:r>
            <a:endParaRPr lang="tr-TR" sz="4000" dirty="0">
              <a:solidFill>
                <a:schemeClr val="bg1"/>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Öğrenim süresi iki yıl olan ön lisans öğrencileri, yabancı dil hazırlık eğitim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süresi </a:t>
            </a:r>
            <a:r>
              <a:rPr lang="tr-TR" sz="2000" dirty="0">
                <a:solidFill>
                  <a:schemeClr val="tx1">
                    <a:alpha val="80000"/>
                  </a:schemeClr>
                </a:solidFill>
                <a:latin typeface="Times New Roman" panose="02020603050405020304" pitchFamily="18" charset="0"/>
                <a:cs typeface="Times New Roman" panose="02020603050405020304" pitchFamily="18" charset="0"/>
              </a:rPr>
              <a:t>hariç, kayıt oldukları programa ilişkin derslerin verildiği yarıyıldan başlamak ü</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zere</a:t>
            </a:r>
            <a:r>
              <a:rPr lang="tr-TR" sz="2000" dirty="0">
                <a:solidFill>
                  <a:schemeClr val="tx1">
                    <a:alpha val="80000"/>
                  </a:schemeClr>
                </a:solidFill>
                <a:latin typeface="Times New Roman" panose="02020603050405020304" pitchFamily="18" charset="0"/>
                <a:cs typeface="Times New Roman" panose="02020603050405020304" pitchFamily="18" charset="0"/>
              </a:rPr>
              <a:t>, her yarıyıl için kayıt yaptırıp yaptırmadıklarına bakılmaksızın programlarını azami dört yıl içinde tamamlamak zorundadırlar.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Bu sürede başarısız oldukları ders sayısını 5 ve 5’in altına indiremeyen öğrencilerin Üniversiteden ilişiği kesilir.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Başarısız oldukları ders sayısını 5 ve 5’in altına indiren öğrencilere ek sınav hakkı tanınır.</a:t>
            </a:r>
          </a:p>
        </p:txBody>
      </p:sp>
    </p:spTree>
    <p:extLst>
      <p:ext uri="{BB962C8B-B14F-4D97-AF65-F5344CB8AC3E}">
        <p14:creationId xmlns:p14="http://schemas.microsoft.com/office/powerpoint/2010/main" val="27602831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EE89F0C-D5B1-75D5-FBDA-6CA7B87A22F0}"/>
              </a:ext>
            </a:extLst>
          </p:cNvPr>
          <p:cNvSpPr>
            <a:spLocks noGrp="1"/>
          </p:cNvSpPr>
          <p:nvPr>
            <p:ph type="title"/>
          </p:nvPr>
        </p:nvSpPr>
        <p:spPr>
          <a:xfrm>
            <a:off x="826396" y="586855"/>
            <a:ext cx="4230100" cy="3387497"/>
          </a:xfrm>
        </p:spPr>
        <p:txBody>
          <a:bodyPr anchor="b">
            <a:normAutofit/>
          </a:bodyPr>
          <a:lstStyle/>
          <a:p>
            <a:pPr algn="r"/>
            <a:r>
              <a:rPr lang="tr-TR" sz="2800" dirty="0">
                <a:solidFill>
                  <a:schemeClr val="bg1"/>
                </a:solidFill>
                <a:latin typeface="Times New Roman" panose="02020603050405020304" pitchFamily="18" charset="0"/>
                <a:cs typeface="Times New Roman" panose="02020603050405020304" pitchFamily="18" charset="0"/>
              </a:rPr>
              <a:t>DERSLER İLE İLGİLİ ÖNEMLİ KONULAR</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
            </a:r>
            <a:br>
              <a:rPr lang="tr-TR" sz="2800" dirty="0">
                <a:solidFill>
                  <a:schemeClr val="bg1"/>
                </a:solidFill>
                <a:latin typeface="Times New Roman" panose="02020603050405020304" pitchFamily="18" charset="0"/>
                <a:cs typeface="Times New Roman" panose="02020603050405020304" pitchFamily="18" charset="0"/>
              </a:rPr>
            </a:br>
            <a:r>
              <a:rPr lang="tr-TR" sz="2800" dirty="0">
                <a:solidFill>
                  <a:schemeClr val="bg1"/>
                </a:solidFill>
                <a:latin typeface="Times New Roman" panose="02020603050405020304" pitchFamily="18" charset="0"/>
                <a:cs typeface="Times New Roman" panose="02020603050405020304" pitchFamily="18" charset="0"/>
              </a:rPr>
              <a:t>Mezuniyet Koşulları </a:t>
            </a:r>
            <a:endParaRPr lang="tr-TR" sz="4000" dirty="0">
              <a:solidFill>
                <a:schemeClr val="bg1"/>
              </a:solidFill>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D62CFF05-25B2-2EE8-D0A4-67DE9364AF48}"/>
              </a:ext>
            </a:extLst>
          </p:cNvPr>
          <p:cNvSpPr>
            <a:spLocks noGrp="1"/>
          </p:cNvSpPr>
          <p:nvPr>
            <p:ph idx="1"/>
          </p:nvPr>
        </p:nvSpPr>
        <p:spPr>
          <a:xfrm>
            <a:off x="6503158" y="649480"/>
            <a:ext cx="4862447" cy="5546047"/>
          </a:xfrm>
        </p:spPr>
        <p:txBody>
          <a:bodyPr anchor="ctr">
            <a:normAutofit/>
          </a:bodyPr>
          <a:lstStyle/>
          <a:p>
            <a:pPr marL="0" indent="0" algn="just">
              <a:buNone/>
            </a:pPr>
            <a:r>
              <a:rPr lang="tr-TR" sz="2000" dirty="0">
                <a:solidFill>
                  <a:schemeClr val="tx1">
                    <a:alpha val="80000"/>
                  </a:schemeClr>
                </a:solidFill>
                <a:latin typeface="Times New Roman" panose="02020603050405020304" pitchFamily="18" charset="0"/>
                <a:cs typeface="Times New Roman" panose="02020603050405020304" pitchFamily="18" charset="0"/>
              </a:rPr>
              <a:t>Aşağıdaki koşulları yerine getiren öğrenci, öğrenimini tamamlamış ve mezuniyet diplomasını ve diploma ekini almaya hak kazanmış sayılır: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Ders kataloğundaki tüm derslerini başarmış ve diğer yükümlülüklerini yerine getirmiş olmak.</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Tüm derslerden en az “D” notu almış olmak.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Ön lisans programları için en az 120 AKTS Kredisini tamamlamış olmak.</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En az 2,00 </a:t>
            </a:r>
            <a:r>
              <a:rPr lang="tr-TR" sz="2000" dirty="0" err="1">
                <a:solidFill>
                  <a:schemeClr val="tx1">
                    <a:alpha val="80000"/>
                  </a:schemeClr>
                </a:solidFill>
                <a:latin typeface="Times New Roman" panose="02020603050405020304" pitchFamily="18" charset="0"/>
                <a:cs typeface="Times New Roman" panose="02020603050405020304" pitchFamily="18" charset="0"/>
              </a:rPr>
              <a:t>GNO’ya</a:t>
            </a:r>
            <a:r>
              <a:rPr lang="tr-TR" sz="2000" dirty="0">
                <a:solidFill>
                  <a:schemeClr val="tx1">
                    <a:alpha val="80000"/>
                  </a:schemeClr>
                </a:solidFill>
                <a:latin typeface="Times New Roman" panose="02020603050405020304" pitchFamily="18" charset="0"/>
                <a:cs typeface="Times New Roman" panose="02020603050405020304" pitchFamily="18" charset="0"/>
              </a:rPr>
              <a:t> sahip olmak.</a:t>
            </a:r>
          </a:p>
        </p:txBody>
      </p:sp>
    </p:spTree>
    <p:extLst>
      <p:ext uri="{BB962C8B-B14F-4D97-AF65-F5344CB8AC3E}">
        <p14:creationId xmlns:p14="http://schemas.microsoft.com/office/powerpoint/2010/main" val="36817793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C7F960-4716-3F38-2CB6-9B83CD6B8460}"/>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D2061B3-2994-D826-C966-09C651D1D93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8D4E34A9-92FD-DCCA-B04A-42D94F94D7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34BC0C1A-3628-3C24-DB1D-27392F96B0C4}"/>
              </a:ext>
            </a:extLst>
          </p:cNvPr>
          <p:cNvSpPr>
            <a:spLocks noGrp="1"/>
          </p:cNvSpPr>
          <p:nvPr>
            <p:ph type="title"/>
          </p:nvPr>
        </p:nvSpPr>
        <p:spPr>
          <a:xfrm>
            <a:off x="989901" y="381935"/>
            <a:ext cx="4446165" cy="5974414"/>
          </a:xfrm>
        </p:spPr>
        <p:txBody>
          <a:bodyPr anchor="ctr">
            <a:normAutofit/>
          </a:bodyPr>
          <a:lstStyle/>
          <a:p>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BURSLARLA İLGİLİ BİLMENİZ GEREKENLER !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2200" dirty="0">
                <a:solidFill>
                  <a:srgbClr val="FFFFFF"/>
                </a:solidFill>
                <a:latin typeface="Times New Roman" panose="02020603050405020304" pitchFamily="18" charset="0"/>
                <a:cs typeface="Times New Roman" panose="02020603050405020304" pitchFamily="18" charset="0"/>
              </a:rPr>
              <a:t>BURS TÜRLERİ</a:t>
            </a: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endParaRPr lang="tr-TR" sz="3200" dirty="0">
              <a:solidFill>
                <a:srgbClr val="FFFFFF"/>
              </a:solidFill>
              <a:latin typeface="Times New Roman" panose="02020603050405020304" pitchFamily="18" charset="0"/>
              <a:cs typeface="Times New Roman" panose="02020603050405020304" pitchFamily="18" charset="0"/>
            </a:endParaRPr>
          </a:p>
        </p:txBody>
      </p:sp>
      <p:grpSp>
        <p:nvGrpSpPr>
          <p:cNvPr id="7" name="Group 11">
            <a:extLst>
              <a:ext uri="{FF2B5EF4-FFF2-40B4-BE49-F238E27FC236}">
                <a16:creationId xmlns:a16="http://schemas.microsoft.com/office/drawing/2014/main" id="{9D19E295-865D-AC6D-2C57-74C7076B83E2}"/>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9D8CD05B-5B63-A49D-8DB3-D51C501F401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9B3923AE-0FE5-549E-7120-DA9B932D6C7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F637614E-EB88-EA42-6B07-A64122DF1D8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cxnSp>
        <p:nvCxnSpPr>
          <p:cNvPr id="17" name="Straight Connector 16">
            <a:extLst>
              <a:ext uri="{FF2B5EF4-FFF2-40B4-BE49-F238E27FC236}">
                <a16:creationId xmlns:a16="http://schemas.microsoft.com/office/drawing/2014/main" id="{75654EE3-55DA-5192-64E0-A208B7F8214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22" name="Resim 21" descr="metin, ekran görüntüsü, yazı tipi, poster içeren bir resim&#10;&#10;Yapay zeka tarafından oluşturulmuş içerik yanlış olabilir.">
            <a:extLst>
              <a:ext uri="{FF2B5EF4-FFF2-40B4-BE49-F238E27FC236}">
                <a16:creationId xmlns:a16="http://schemas.microsoft.com/office/drawing/2014/main" id="{25CD644C-4690-CA1F-DABD-40D00CA5A59C}"/>
              </a:ext>
            </a:extLst>
          </p:cNvPr>
          <p:cNvPicPr>
            <a:picLocks noChangeAspect="1"/>
          </p:cNvPicPr>
          <p:nvPr/>
        </p:nvPicPr>
        <p:blipFill>
          <a:blip r:embed="rId2"/>
          <a:srcRect b="14776"/>
          <a:stretch>
            <a:fillRect/>
          </a:stretch>
        </p:blipFill>
        <p:spPr>
          <a:xfrm>
            <a:off x="5860230" y="298938"/>
            <a:ext cx="3005573" cy="6216162"/>
          </a:xfrm>
          <a:prstGeom prst="rect">
            <a:avLst/>
          </a:prstGeom>
        </p:spPr>
      </p:pic>
      <p:pic>
        <p:nvPicPr>
          <p:cNvPr id="24" name="Resim 23" descr="metin, ekran görüntüsü, yazı tipi, menü içeren bir resim&#10;&#10;Yapay zeka tarafından oluşturulmuş içerik yanlış olabilir.">
            <a:extLst>
              <a:ext uri="{FF2B5EF4-FFF2-40B4-BE49-F238E27FC236}">
                <a16:creationId xmlns:a16="http://schemas.microsoft.com/office/drawing/2014/main" id="{FAB03348-7E13-0D08-D11E-08F401768F18}"/>
              </a:ext>
            </a:extLst>
          </p:cNvPr>
          <p:cNvPicPr>
            <a:picLocks noChangeAspect="1"/>
          </p:cNvPicPr>
          <p:nvPr/>
        </p:nvPicPr>
        <p:blipFill>
          <a:blip r:embed="rId3"/>
          <a:stretch>
            <a:fillRect/>
          </a:stretch>
        </p:blipFill>
        <p:spPr>
          <a:xfrm>
            <a:off x="8939789" y="298938"/>
            <a:ext cx="2561450" cy="6216162"/>
          </a:xfrm>
          <a:prstGeom prst="rect">
            <a:avLst/>
          </a:prstGeom>
        </p:spPr>
      </p:pic>
    </p:spTree>
    <p:extLst>
      <p:ext uri="{BB962C8B-B14F-4D97-AF65-F5344CB8AC3E}">
        <p14:creationId xmlns:p14="http://schemas.microsoft.com/office/powerpoint/2010/main" val="31998827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E3AD70-CEA3-05B1-D7C4-43F3D96BB594}"/>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21E2728E-3375-3691-A5BC-9F497D714D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CD07CFF2-2C30-6F7E-2969-3051E794708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FFB78E21-515F-BEF5-074C-B9869071A92A}"/>
              </a:ext>
            </a:extLst>
          </p:cNvPr>
          <p:cNvSpPr>
            <a:spLocks noGrp="1"/>
          </p:cNvSpPr>
          <p:nvPr>
            <p:ph type="title"/>
          </p:nvPr>
        </p:nvSpPr>
        <p:spPr>
          <a:xfrm>
            <a:off x="1075643" y="381935"/>
            <a:ext cx="4434789" cy="5974414"/>
          </a:xfrm>
        </p:spPr>
        <p:txBody>
          <a:bodyPr anchor="ctr">
            <a:normAutofit/>
          </a:bodyPr>
          <a:lstStyle/>
          <a:p>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BURSLARLA İLGİLİ BİLMENİZ GEREKENLER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2200" dirty="0">
                <a:solidFill>
                  <a:srgbClr val="FFFFFF"/>
                </a:solidFill>
                <a:latin typeface="Times New Roman" panose="02020603050405020304" pitchFamily="18" charset="0"/>
                <a:cs typeface="Times New Roman" panose="02020603050405020304" pitchFamily="18" charset="0"/>
              </a:rPr>
              <a:t>ÖSYM BURSU </a:t>
            </a: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000" dirty="0">
                <a:solidFill>
                  <a:srgbClr val="FFFFFF"/>
                </a:solidFill>
                <a:latin typeface="Times New Roman" panose="02020603050405020304" pitchFamily="18" charset="0"/>
                <a:cs typeface="Times New Roman" panose="02020603050405020304" pitchFamily="18" charset="0"/>
              </a:rPr>
              <a:t>(%50 indirimli, burslu)</a:t>
            </a:r>
            <a:br>
              <a:rPr lang="tr-TR" sz="2000" dirty="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200" dirty="0">
                <a:solidFill>
                  <a:srgbClr val="FFFFFF"/>
                </a:solidFill>
                <a:latin typeface="Times New Roman" panose="02020603050405020304" pitchFamily="18" charset="0"/>
                <a:cs typeface="Times New Roman" panose="02020603050405020304" pitchFamily="18" charset="0"/>
              </a:rPr>
              <a:t>Bursum ne zaman kesilir?</a:t>
            </a:r>
            <a:br>
              <a:rPr lang="tr-TR" sz="2200" dirty="0">
                <a:solidFill>
                  <a:srgbClr val="FFFFFF"/>
                </a:solidFill>
                <a:latin typeface="Times New Roman" panose="02020603050405020304" pitchFamily="18" charset="0"/>
                <a:cs typeface="Times New Roman" panose="02020603050405020304" pitchFamily="18" charset="0"/>
              </a:rPr>
            </a:br>
            <a:r>
              <a:rPr lang="tr-TR" sz="2400" dirty="0">
                <a:solidFill>
                  <a:srgbClr val="FFFFFF"/>
                </a:solidFill>
                <a:latin typeface="Times New Roman" panose="02020603050405020304" pitchFamily="18" charset="0"/>
                <a:cs typeface="Times New Roman" panose="02020603050405020304" pitchFamily="18" charset="0"/>
              </a:rPr>
              <a:t/>
            </a:r>
            <a:br>
              <a:rPr lang="tr-TR" sz="2400" dirty="0">
                <a:solidFill>
                  <a:srgbClr val="FFFFFF"/>
                </a:solidFill>
                <a:latin typeface="Times New Roman" panose="02020603050405020304" pitchFamily="18" charset="0"/>
                <a:cs typeface="Times New Roman" panose="02020603050405020304" pitchFamily="18" charset="0"/>
              </a:rPr>
            </a:br>
            <a:r>
              <a:rPr lang="tr-TR" sz="2400" dirty="0">
                <a:solidFill>
                  <a:srgbClr val="FFFFFF"/>
                </a:solidFill>
                <a:latin typeface="Times New Roman" panose="02020603050405020304" pitchFamily="18" charset="0"/>
                <a:cs typeface="Times New Roman" panose="02020603050405020304" pitchFamily="18" charset="0"/>
              </a:rPr>
              <a:t/>
            </a:r>
            <a:br>
              <a:rPr lang="tr-TR" sz="2400" dirty="0">
                <a:solidFill>
                  <a:srgbClr val="FFFFFF"/>
                </a:solidFill>
                <a:latin typeface="Times New Roman" panose="02020603050405020304" pitchFamily="18" charset="0"/>
                <a:cs typeface="Times New Roman" panose="02020603050405020304" pitchFamily="18" charset="0"/>
              </a:rPr>
            </a:br>
            <a:endParaRPr lang="tr-TR" sz="2400" dirty="0">
              <a:solidFill>
                <a:srgbClr val="FFFFFF"/>
              </a:solidFill>
              <a:latin typeface="Times New Roman" panose="02020603050405020304" pitchFamily="18" charset="0"/>
              <a:cs typeface="Times New Roman" panose="02020603050405020304" pitchFamily="18" charset="0"/>
            </a:endParaRPr>
          </a:p>
        </p:txBody>
      </p:sp>
      <p:grpSp>
        <p:nvGrpSpPr>
          <p:cNvPr id="7" name="Group 11">
            <a:extLst>
              <a:ext uri="{FF2B5EF4-FFF2-40B4-BE49-F238E27FC236}">
                <a16:creationId xmlns:a16="http://schemas.microsoft.com/office/drawing/2014/main" id="{12B55A1D-43DE-1F9C-8B5A-52952F49BA9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D5B937DA-DE95-D8CB-0392-DD43A6F2066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A95F9384-2827-56D6-B1D3-478861F14E4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4C18D72A-FEC7-442D-3A95-0D4040E13C6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2DAC1E48-7284-37B0-3AEA-15D604DAF9EE}"/>
              </a:ext>
            </a:extLst>
          </p:cNvPr>
          <p:cNvSpPr>
            <a:spLocks noGrp="1"/>
          </p:cNvSpPr>
          <p:nvPr>
            <p:ph idx="1"/>
          </p:nvPr>
        </p:nvSpPr>
        <p:spPr>
          <a:xfrm>
            <a:off x="6116269" y="518400"/>
            <a:ext cx="5266595" cy="5837949"/>
          </a:xfrm>
        </p:spPr>
        <p:txBody>
          <a:bodyPr anchor="ctr">
            <a:normAutofit/>
          </a:bodyPr>
          <a:lstStyle/>
          <a:p>
            <a:pPr algn="just"/>
            <a:r>
              <a:rPr lang="tr-TR" sz="2000" b="1" dirty="0">
                <a:solidFill>
                  <a:schemeClr val="tx1">
                    <a:alpha val="80000"/>
                  </a:schemeClr>
                </a:solidFill>
                <a:latin typeface="Times New Roman" panose="02020603050405020304" pitchFamily="18" charset="0"/>
                <a:cs typeface="Times New Roman" panose="02020603050405020304" pitchFamily="18" charset="0"/>
              </a:rPr>
              <a:t>ÖSYM Bursu </a:t>
            </a:r>
            <a:r>
              <a:rPr lang="tr-TR" sz="2000" b="1" dirty="0" smtClean="0">
                <a:solidFill>
                  <a:schemeClr val="tx1">
                    <a:alpha val="80000"/>
                  </a:schemeClr>
                </a:solidFill>
                <a:latin typeface="Times New Roman" panose="02020603050405020304" pitchFamily="18" charset="0"/>
                <a:cs typeface="Times New Roman" panose="02020603050405020304" pitchFamily="18" charset="0"/>
              </a:rPr>
              <a:t>(%</a:t>
            </a:r>
            <a:r>
              <a:rPr lang="tr-TR" sz="2000" b="1" dirty="0">
                <a:solidFill>
                  <a:schemeClr val="tx1">
                    <a:alpha val="80000"/>
                  </a:schemeClr>
                </a:solidFill>
                <a:latin typeface="Times New Roman" panose="02020603050405020304" pitchFamily="18" charset="0"/>
                <a:cs typeface="Times New Roman" panose="02020603050405020304" pitchFamily="18" charset="0"/>
              </a:rPr>
              <a:t>50 indirimli, burslu);</a:t>
            </a:r>
            <a:r>
              <a:rPr lang="tr-TR" sz="2000" dirty="0">
                <a:solidFill>
                  <a:schemeClr val="tx1">
                    <a:alpha val="80000"/>
                  </a:schemeClr>
                </a:solidFill>
                <a:latin typeface="Times New Roman" panose="02020603050405020304" pitchFamily="18" charset="0"/>
                <a:cs typeface="Times New Roman" panose="02020603050405020304" pitchFamily="18" charset="0"/>
              </a:rPr>
              <a:t> kayıt yaptırıp yaptırmadığına bakılmaksızın kılavuzda belirtilen programın normal eğitim-öğretim süresi kadar devam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eder.</a:t>
            </a:r>
          </a:p>
          <a:p>
            <a:pPr algn="just"/>
            <a:r>
              <a:rPr lang="tr-TR" sz="2200" dirty="0" smtClean="0">
                <a:solidFill>
                  <a:schemeClr val="tx1">
                    <a:alpha val="80000"/>
                  </a:schemeClr>
                </a:solidFill>
                <a:latin typeface="Times New Roman" panose="02020603050405020304" pitchFamily="18" charset="0"/>
                <a:cs typeface="Times New Roman" panose="02020603050405020304" pitchFamily="18" charset="0"/>
              </a:rPr>
              <a:t>2 </a:t>
            </a:r>
            <a:r>
              <a:rPr lang="tr-TR" sz="2200" dirty="0">
                <a:solidFill>
                  <a:schemeClr val="tx1">
                    <a:alpha val="80000"/>
                  </a:schemeClr>
                </a:solidFill>
                <a:latin typeface="Times New Roman" panose="02020603050405020304" pitchFamily="18" charset="0"/>
                <a:cs typeface="Times New Roman" panose="02020603050405020304" pitchFamily="18" charset="0"/>
              </a:rPr>
              <a:t>yıl / </a:t>
            </a:r>
            <a:r>
              <a:rPr lang="tr-TR" sz="2200" dirty="0" smtClean="0">
                <a:solidFill>
                  <a:schemeClr val="tx1">
                    <a:alpha val="80000"/>
                  </a:schemeClr>
                </a:solidFill>
                <a:latin typeface="Times New Roman" panose="02020603050405020304" pitchFamily="18" charset="0"/>
                <a:cs typeface="Times New Roman" panose="02020603050405020304" pitchFamily="18" charset="0"/>
              </a:rPr>
              <a:t>4 </a:t>
            </a:r>
            <a:r>
              <a:rPr lang="tr-TR" sz="2200" dirty="0">
                <a:solidFill>
                  <a:schemeClr val="tx1">
                    <a:alpha val="80000"/>
                  </a:schemeClr>
                </a:solidFill>
                <a:latin typeface="Times New Roman" panose="02020603050405020304" pitchFamily="18" charset="0"/>
                <a:cs typeface="Times New Roman" panose="02020603050405020304" pitchFamily="18" charset="0"/>
              </a:rPr>
              <a:t>yarıyıl eğitim-öğretim süresini aşan öğrencilerin bursları kesilir.</a:t>
            </a:r>
          </a:p>
          <a:p>
            <a:pPr algn="just"/>
            <a:r>
              <a:rPr lang="tr-TR" sz="2000" dirty="0" smtClean="0">
                <a:solidFill>
                  <a:schemeClr val="tx1">
                    <a:alpha val="80000"/>
                  </a:schemeClr>
                </a:solidFill>
                <a:latin typeface="Times New Roman" panose="02020603050405020304" pitchFamily="18" charset="0"/>
                <a:cs typeface="Times New Roman" panose="02020603050405020304" pitchFamily="18" charset="0"/>
              </a:rPr>
              <a:t>ÖSYM </a:t>
            </a:r>
            <a:r>
              <a:rPr lang="tr-TR" sz="2000" dirty="0">
                <a:solidFill>
                  <a:schemeClr val="tx1">
                    <a:alpha val="80000"/>
                  </a:schemeClr>
                </a:solidFill>
                <a:latin typeface="Times New Roman" panose="02020603050405020304" pitchFamily="18" charset="0"/>
                <a:cs typeface="Times New Roman" panose="02020603050405020304" pitchFamily="18" charset="0"/>
              </a:rPr>
              <a:t>Burslu olarak zorunlu hazırlık sınıfı bulunmayan programlara kayıt yaptıran öğrencilerin isteğe bağlı İngilizce hazırlık eğitimi almaları durumunda bursları geçerli değildir. </a:t>
            </a:r>
          </a:p>
          <a:p>
            <a:pPr marL="0" indent="0" algn="just">
              <a:buNone/>
            </a:pPr>
            <a:endParaRPr lang="tr-TR" sz="2000" dirty="0">
              <a:solidFill>
                <a:schemeClr val="tx1">
                  <a:alpha val="80000"/>
                </a:schemeClr>
              </a:solidFill>
              <a:latin typeface="Times New Roman" panose="02020603050405020304" pitchFamily="18" charset="0"/>
              <a:cs typeface="Times New Roman" panose="02020603050405020304" pitchFamily="18" charset="0"/>
            </a:endParaRPr>
          </a:p>
        </p:txBody>
      </p:sp>
      <p:cxnSp>
        <p:nvCxnSpPr>
          <p:cNvPr id="17" name="Straight Connector 16">
            <a:extLst>
              <a:ext uri="{FF2B5EF4-FFF2-40B4-BE49-F238E27FC236}">
                <a16:creationId xmlns:a16="http://schemas.microsoft.com/office/drawing/2014/main" id="{96ACD140-0E68-4C6B-5474-5B5E93D1FA6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13169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8BB7EF-179B-90A2-8590-8D7D2081FDE4}"/>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C28198A-234E-3F5E-A2A3-117428CEC9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F80AA819-D559-3116-1E6D-BB7F4BB96A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68DF9365-2C7B-F92D-7B1A-427F4D93CF68}"/>
              </a:ext>
            </a:extLst>
          </p:cNvPr>
          <p:cNvSpPr>
            <a:spLocks noGrp="1"/>
          </p:cNvSpPr>
          <p:nvPr>
            <p:ph type="title"/>
          </p:nvPr>
        </p:nvSpPr>
        <p:spPr>
          <a:xfrm>
            <a:off x="762001" y="381935"/>
            <a:ext cx="4434651" cy="5974414"/>
          </a:xfrm>
        </p:spPr>
        <p:txBody>
          <a:bodyPr anchor="ctr">
            <a:normAutofit/>
          </a:bodyPr>
          <a:lstStyle/>
          <a:p>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2700" dirty="0">
                <a:solidFill>
                  <a:srgbClr val="FFFFFF"/>
                </a:solidFill>
                <a:latin typeface="Times New Roman" panose="02020603050405020304" pitchFamily="18" charset="0"/>
                <a:cs typeface="Times New Roman" panose="02020603050405020304" pitchFamily="18" charset="0"/>
              </a:rPr>
              <a:t>BURSLARLA İLGİLİ BİLMENİZ GEREKENLER !</a:t>
            </a: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2200" dirty="0">
                <a:solidFill>
                  <a:srgbClr val="FFFFFF"/>
                </a:solidFill>
                <a:latin typeface="Times New Roman" panose="02020603050405020304" pitchFamily="18" charset="0"/>
                <a:cs typeface="Times New Roman" panose="02020603050405020304" pitchFamily="18" charset="0"/>
              </a:rPr>
              <a:t>BAŞARI BURSU</a:t>
            </a: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200" dirty="0">
                <a:solidFill>
                  <a:srgbClr val="FFFFFF"/>
                </a:solidFill>
                <a:latin typeface="Times New Roman" panose="02020603050405020304" pitchFamily="18" charset="0"/>
                <a:cs typeface="Times New Roman" panose="02020603050405020304" pitchFamily="18" charset="0"/>
              </a:rPr>
              <a:t>Başarı Bursu Nedir? /  Bursum ne zaman kesilir?</a:t>
            </a: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endParaRPr lang="tr-TR" sz="3200" dirty="0">
              <a:solidFill>
                <a:srgbClr val="FFFFFF"/>
              </a:solidFill>
              <a:latin typeface="Times New Roman" panose="02020603050405020304" pitchFamily="18" charset="0"/>
              <a:cs typeface="Times New Roman" panose="02020603050405020304" pitchFamily="18" charset="0"/>
            </a:endParaRPr>
          </a:p>
        </p:txBody>
      </p:sp>
      <p:grpSp>
        <p:nvGrpSpPr>
          <p:cNvPr id="7" name="Group 11">
            <a:extLst>
              <a:ext uri="{FF2B5EF4-FFF2-40B4-BE49-F238E27FC236}">
                <a16:creationId xmlns:a16="http://schemas.microsoft.com/office/drawing/2014/main" id="{2404873E-DDDB-43DD-2CEC-E0B750EA4AB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62F6EAB-C805-264D-17D6-704FE43D7F1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C2BD55B9-1729-C1EA-2B68-BEF1F8FC8BB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0B1EF5F9-302E-5F41-69D4-66567856FFA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54F6FAA0-88AE-C3CC-497C-10C5E5CCC98C}"/>
              </a:ext>
            </a:extLst>
          </p:cNvPr>
          <p:cNvSpPr>
            <a:spLocks noGrp="1"/>
          </p:cNvSpPr>
          <p:nvPr>
            <p:ph idx="1"/>
          </p:nvPr>
        </p:nvSpPr>
        <p:spPr>
          <a:xfrm>
            <a:off x="6163404" y="518400"/>
            <a:ext cx="5266595" cy="5837949"/>
          </a:xfrm>
        </p:spPr>
        <p:txBody>
          <a:bodyPr anchor="ctr">
            <a:normAutofit fontScale="92500" lnSpcReduction="10000"/>
          </a:bodyPr>
          <a:lstStyle/>
          <a:p>
            <a:pPr marL="0" indent="0" algn="just">
              <a:buNone/>
            </a:pPr>
            <a:r>
              <a:rPr lang="tr-TR" sz="2000" dirty="0">
                <a:solidFill>
                  <a:schemeClr val="tx1">
                    <a:alpha val="80000"/>
                  </a:schemeClr>
                </a:solidFill>
                <a:latin typeface="Times New Roman" panose="02020603050405020304" pitchFamily="18" charset="0"/>
                <a:cs typeface="Times New Roman" panose="02020603050405020304" pitchFamily="18" charset="0"/>
              </a:rPr>
              <a:t/>
            </a:r>
            <a:br>
              <a:rPr lang="tr-TR" sz="2000" dirty="0">
                <a:solidFill>
                  <a:schemeClr val="tx1">
                    <a:alpha val="80000"/>
                  </a:schemeClr>
                </a:solidFill>
                <a:latin typeface="Times New Roman" panose="02020603050405020304" pitchFamily="18" charset="0"/>
                <a:cs typeface="Times New Roman" panose="02020603050405020304" pitchFamily="18" charset="0"/>
              </a:rPr>
            </a:br>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İngilizce Hazırlık Programı hariç, her akademik yıl sonunda yapılacak değerlendirmeye göre ön lisans ve lisans programlarında akademik yıl not ortalaması [güz ve bahar yarıyıl not ortalamalarının (YNO) ortalaması] 3,50 ve daha yüksek olanlar, Öğrenci İşleri Daire Başkanlığınca öncelik sırasına göre Başarı Bursu adayı olarak Rektörlük onayına sunulur. </a:t>
            </a: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Koşulları sağlayan öğrenciler arasında her programda başarı sıralamasına göre, ön lisans ve lisans öğrencilerinin sınıf mevcudunun ilk %10, uygun görülen miktarda başarı bursu verilir. </a:t>
            </a: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Başarı Bursu, ön lisans/lisans öğrencileri için bursu aldığı akademik yıl, için geçerlidir. Bir öğrenci belirtilen ölçütleri karşılaması durumunda birden fazla akademik yılda/yarıyılda Başarı Bursu alabilir. </a:t>
            </a: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p:txBody>
      </p:sp>
      <p:cxnSp>
        <p:nvCxnSpPr>
          <p:cNvPr id="17" name="Straight Connector 16">
            <a:extLst>
              <a:ext uri="{FF2B5EF4-FFF2-40B4-BE49-F238E27FC236}">
                <a16:creationId xmlns:a16="http://schemas.microsoft.com/office/drawing/2014/main" id="{B7B6AB50-99B5-56E1-3874-C4FD9D389C6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2530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6F26FF-8DD7-FE19-C2EF-6B1EA18DD591}"/>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B500E289-C2C0-F8D4-3A08-8C44DE264E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7633651A-D9CC-73A0-9DB2-60D49114B05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FE6B5510-DE71-62DE-F873-F445E6F56D00}"/>
              </a:ext>
            </a:extLst>
          </p:cNvPr>
          <p:cNvSpPr>
            <a:spLocks noGrp="1"/>
          </p:cNvSpPr>
          <p:nvPr>
            <p:ph type="title"/>
          </p:nvPr>
        </p:nvSpPr>
        <p:spPr>
          <a:xfrm>
            <a:off x="771437" y="381935"/>
            <a:ext cx="4425215" cy="5974414"/>
          </a:xfrm>
        </p:spPr>
        <p:txBody>
          <a:bodyPr anchor="ctr">
            <a:normAutofit/>
          </a:bodyPr>
          <a:lstStyle/>
          <a:p>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BURSLARLA İLGİLİ BİLMENİZ GEREKENLER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2200" dirty="0">
                <a:solidFill>
                  <a:srgbClr val="FFFFFF"/>
                </a:solidFill>
                <a:latin typeface="Times New Roman" panose="02020603050405020304" pitchFamily="18" charset="0"/>
                <a:cs typeface="Times New Roman" panose="02020603050405020304" pitchFamily="18" charset="0"/>
              </a:rPr>
              <a:t>TEŞVİK BURSLARI</a:t>
            </a:r>
            <a:br>
              <a:rPr lang="tr-TR" sz="2200" dirty="0">
                <a:solidFill>
                  <a:srgbClr val="FFFFFF"/>
                </a:solidFill>
                <a:latin typeface="Times New Roman" panose="02020603050405020304" pitchFamily="18" charset="0"/>
                <a:cs typeface="Times New Roman" panose="02020603050405020304" pitchFamily="18" charset="0"/>
              </a:rPr>
            </a:br>
            <a:r>
              <a:rPr lang="tr-TR" sz="2200" dirty="0">
                <a:solidFill>
                  <a:srgbClr val="FFFFFF"/>
                </a:solidFill>
                <a:latin typeface="Times New Roman" panose="02020603050405020304" pitchFamily="18" charset="0"/>
                <a:cs typeface="Times New Roman" panose="02020603050405020304" pitchFamily="18" charset="0"/>
              </a:rPr>
              <a:t/>
            </a:r>
            <a:br>
              <a:rPr lang="tr-TR" sz="2200" dirty="0">
                <a:solidFill>
                  <a:srgbClr val="FFFFFF"/>
                </a:solidFill>
                <a:latin typeface="Times New Roman" panose="02020603050405020304" pitchFamily="18" charset="0"/>
                <a:cs typeface="Times New Roman" panose="02020603050405020304" pitchFamily="18" charset="0"/>
              </a:rPr>
            </a:br>
            <a:r>
              <a:rPr lang="tr-TR" sz="2200" dirty="0">
                <a:solidFill>
                  <a:srgbClr val="FFFFFF"/>
                </a:solidFill>
                <a:latin typeface="Times New Roman" panose="02020603050405020304" pitchFamily="18" charset="0"/>
                <a:cs typeface="Times New Roman" panose="02020603050405020304" pitchFamily="18" charset="0"/>
              </a:rPr>
              <a:t>Teşvik Bursu Nedir? </a:t>
            </a:r>
            <a:br>
              <a:rPr lang="tr-TR" sz="2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endParaRPr lang="tr-TR" sz="3200" dirty="0">
              <a:solidFill>
                <a:srgbClr val="FFFFFF"/>
              </a:solidFill>
              <a:latin typeface="Times New Roman" panose="02020603050405020304" pitchFamily="18" charset="0"/>
              <a:cs typeface="Times New Roman" panose="02020603050405020304" pitchFamily="18" charset="0"/>
            </a:endParaRPr>
          </a:p>
        </p:txBody>
      </p:sp>
      <p:grpSp>
        <p:nvGrpSpPr>
          <p:cNvPr id="7" name="Group 11">
            <a:extLst>
              <a:ext uri="{FF2B5EF4-FFF2-40B4-BE49-F238E27FC236}">
                <a16:creationId xmlns:a16="http://schemas.microsoft.com/office/drawing/2014/main" id="{FC4A43BC-B6D7-B801-2660-B3D7BD38FBB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CD4B8543-D776-1B3E-2132-55BFCEBD0F8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4B62A191-A84C-7F22-793F-B64B5D8BDB9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A6C7CF2D-5D59-2AAC-B242-408E9B7CBE6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31ECFF61-5988-2170-B27A-EC8023ED852F}"/>
              </a:ext>
            </a:extLst>
          </p:cNvPr>
          <p:cNvSpPr>
            <a:spLocks noGrp="1"/>
          </p:cNvSpPr>
          <p:nvPr>
            <p:ph idx="1"/>
          </p:nvPr>
        </p:nvSpPr>
        <p:spPr>
          <a:xfrm>
            <a:off x="6163404" y="518400"/>
            <a:ext cx="5266595" cy="5837949"/>
          </a:xfrm>
        </p:spPr>
        <p:txBody>
          <a:bodyPr anchor="ctr">
            <a:normAutofit/>
          </a:bodyPr>
          <a:lstStyle/>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marL="0" indent="0" algn="just">
              <a:buNone/>
            </a:pPr>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Bireysel Spor Dallarında Sporcu Bursu </a:t>
            </a:r>
            <a:endParaRPr lang="tr-TR" sz="1600" dirty="0">
              <a:solidFill>
                <a:schemeClr val="tx1">
                  <a:alpha val="80000"/>
                </a:schemeClr>
              </a:solidFill>
              <a:latin typeface="Times New Roman" panose="02020603050405020304" pitchFamily="18" charset="0"/>
              <a:cs typeface="Times New Roman" panose="02020603050405020304" pitchFamily="18" charset="0"/>
            </a:endParaRP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Takım Sporlarında Sporcu Bursu</a:t>
            </a:r>
            <a:endParaRPr lang="tr-TR" sz="1600" dirty="0">
              <a:solidFill>
                <a:schemeClr val="tx1">
                  <a:alpha val="80000"/>
                </a:schemeClr>
              </a:solidFill>
              <a:latin typeface="Times New Roman" panose="02020603050405020304" pitchFamily="18" charset="0"/>
              <a:cs typeface="Times New Roman" panose="02020603050405020304" pitchFamily="18" charset="0"/>
            </a:endParaRP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Milli Sporcu Bursu Başvurusu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Bakalorya Diploma Programı (IB) Mezunları Bursu </a:t>
            </a: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marL="0" indent="0" algn="just">
              <a:buNone/>
            </a:pPr>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marL="0" indent="0" algn="just">
              <a:buNone/>
            </a:pPr>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marL="0" indent="0" algn="just">
              <a:buNone/>
            </a:pPr>
            <a:r>
              <a:rPr lang="tr-TR" sz="1000" dirty="0">
                <a:solidFill>
                  <a:schemeClr val="tx1">
                    <a:alpha val="80000"/>
                  </a:schemeClr>
                </a:solidFill>
                <a:latin typeface="Times New Roman" panose="02020603050405020304" pitchFamily="18" charset="0"/>
                <a:cs typeface="Times New Roman" panose="02020603050405020304" pitchFamily="18" charset="0"/>
              </a:rPr>
              <a:t>Detaylar için; BAŞKENT ÜNİVERSİTESİ ÖĞRENİM ÜCRETİ VE BURS YÖNERGESİ: </a:t>
            </a:r>
            <a:r>
              <a:rPr lang="tr-TR" sz="1000" dirty="0">
                <a:solidFill>
                  <a:schemeClr val="tx1">
                    <a:alpha val="80000"/>
                  </a:schemeClr>
                </a:solidFill>
                <a:latin typeface="Times New Roman" panose="02020603050405020304" pitchFamily="18" charset="0"/>
                <a:cs typeface="Times New Roman" panose="02020603050405020304" pitchFamily="18" charset="0"/>
                <a:hlinkClick r:id="rId2"/>
              </a:rPr>
              <a:t>https://www.baskent.edu.tr/belgeler/mevzuat/yonerge/ogrenim-ucreti-ve-burs-yonergesi.pdf</a:t>
            </a:r>
            <a:r>
              <a:rPr lang="tr-TR" sz="1000" dirty="0">
                <a:solidFill>
                  <a:schemeClr val="tx1">
                    <a:alpha val="80000"/>
                  </a:schemeClr>
                </a:solidFill>
                <a:latin typeface="Times New Roman" panose="02020603050405020304" pitchFamily="18" charset="0"/>
                <a:cs typeface="Times New Roman" panose="02020603050405020304" pitchFamily="18" charset="0"/>
              </a:rPr>
              <a:t>   </a:t>
            </a:r>
          </a:p>
          <a:p>
            <a:pPr marL="0" indent="0" algn="just">
              <a:buNone/>
            </a:pPr>
            <a:endParaRPr lang="tr-TR" sz="2000" dirty="0">
              <a:solidFill>
                <a:schemeClr val="tx1">
                  <a:alpha val="80000"/>
                </a:schemeClr>
              </a:solidFill>
              <a:latin typeface="Times New Roman" panose="02020603050405020304" pitchFamily="18" charset="0"/>
              <a:cs typeface="Times New Roman" panose="02020603050405020304" pitchFamily="18" charset="0"/>
            </a:endParaRPr>
          </a:p>
        </p:txBody>
      </p:sp>
      <p:cxnSp>
        <p:nvCxnSpPr>
          <p:cNvPr id="17" name="Straight Connector 16">
            <a:extLst>
              <a:ext uri="{FF2B5EF4-FFF2-40B4-BE49-F238E27FC236}">
                <a16:creationId xmlns:a16="http://schemas.microsoft.com/office/drawing/2014/main" id="{A2BB99CE-2C07-B581-DE84-288D5838191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20696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A6A33E-2CF6-5D12-8704-86F226D067A7}"/>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F250521-4BC4-33F4-C0E9-FD04321269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DA491D5D-D468-7CF1-B0A5-76571E3E11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F85DCAE0-5842-C1FF-CFD3-A97950694037}"/>
              </a:ext>
            </a:extLst>
          </p:cNvPr>
          <p:cNvSpPr>
            <a:spLocks noGrp="1"/>
          </p:cNvSpPr>
          <p:nvPr>
            <p:ph type="title"/>
          </p:nvPr>
        </p:nvSpPr>
        <p:spPr>
          <a:xfrm>
            <a:off x="762001" y="381935"/>
            <a:ext cx="4434651" cy="5974414"/>
          </a:xfrm>
        </p:spPr>
        <p:txBody>
          <a:bodyPr anchor="ctr">
            <a:normAutofit/>
          </a:bodyPr>
          <a:lstStyle/>
          <a:p>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BURSLARLA İLGİLİ BİLMENİZ GEREKENLER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2200" dirty="0">
                <a:solidFill>
                  <a:srgbClr val="FFFFFF"/>
                </a:solidFill>
                <a:latin typeface="Times New Roman" panose="02020603050405020304" pitchFamily="18" charset="0"/>
                <a:cs typeface="Times New Roman" panose="02020603050405020304" pitchFamily="18" charset="0"/>
              </a:rPr>
              <a:t>DESTEK BURSLARI</a:t>
            </a: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200" dirty="0">
                <a:solidFill>
                  <a:srgbClr val="FFFFFF"/>
                </a:solidFill>
                <a:latin typeface="Times New Roman" panose="02020603050405020304" pitchFamily="18" charset="0"/>
                <a:cs typeface="Times New Roman" panose="02020603050405020304" pitchFamily="18" charset="0"/>
              </a:rPr>
              <a:t>Destek Bursu Nedir? </a:t>
            </a: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endParaRPr lang="tr-TR" sz="3200" dirty="0">
              <a:solidFill>
                <a:srgbClr val="FFFFFF"/>
              </a:solidFill>
              <a:latin typeface="Times New Roman" panose="02020603050405020304" pitchFamily="18" charset="0"/>
              <a:cs typeface="Times New Roman" panose="02020603050405020304" pitchFamily="18" charset="0"/>
            </a:endParaRPr>
          </a:p>
        </p:txBody>
      </p:sp>
      <p:grpSp>
        <p:nvGrpSpPr>
          <p:cNvPr id="7" name="Group 11">
            <a:extLst>
              <a:ext uri="{FF2B5EF4-FFF2-40B4-BE49-F238E27FC236}">
                <a16:creationId xmlns:a16="http://schemas.microsoft.com/office/drawing/2014/main" id="{1653DCA4-D4C6-4DF0-74EE-AC83F8164F0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C755F96C-0837-C0CD-1314-D4A5637A9BC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37001C03-5DC2-52EE-85A1-58D8A46FC63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7B266191-FA6E-7377-C2E8-36C26A951E3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2F93A42E-C3F5-C198-8B6A-742262669A72}"/>
              </a:ext>
            </a:extLst>
          </p:cNvPr>
          <p:cNvSpPr>
            <a:spLocks noGrp="1"/>
          </p:cNvSpPr>
          <p:nvPr>
            <p:ph idx="1"/>
          </p:nvPr>
        </p:nvSpPr>
        <p:spPr>
          <a:xfrm>
            <a:off x="6163404" y="949432"/>
            <a:ext cx="5266595" cy="5406918"/>
          </a:xfrm>
        </p:spPr>
        <p:txBody>
          <a:bodyPr anchor="ctr">
            <a:normAutofit lnSpcReduction="10000"/>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Personel Bursu </a:t>
            </a:r>
          </a:p>
          <a:p>
            <a:pPr lvl="1" algn="just"/>
            <a:r>
              <a:rPr lang="tr-TR" sz="1600" dirty="0">
                <a:solidFill>
                  <a:schemeClr val="tx1">
                    <a:alpha val="80000"/>
                  </a:schemeClr>
                </a:solidFill>
                <a:latin typeface="Times New Roman" panose="02020603050405020304" pitchFamily="18" charset="0"/>
                <a:cs typeface="Times New Roman" panose="02020603050405020304" pitchFamily="18" charset="0"/>
              </a:rPr>
              <a:t>Başkent Üniversitesinde tam zamanlı çalışan akademik ve idari personelin kendisi ve bakmakla yükümlü olduğu çocuklarına, Başkent Üniversitesinin herhangi bir ön lisans veya lisans programına kayıtlı olmaları halinde (İngilizce Hazırlık Programı dahil), öğrenim ücretinin %25’i oranında personel bursu uygulanır.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Kardeş Bursu </a:t>
            </a:r>
          </a:p>
          <a:p>
            <a:pPr lvl="1" algn="just"/>
            <a:r>
              <a:rPr lang="tr-TR" sz="1600" dirty="0">
                <a:solidFill>
                  <a:schemeClr val="tx1">
                    <a:alpha val="80000"/>
                  </a:schemeClr>
                </a:solidFill>
                <a:latin typeface="Times New Roman" panose="02020603050405020304" pitchFamily="18" charset="0"/>
                <a:cs typeface="Times New Roman" panose="02020603050405020304" pitchFamily="18" charset="0"/>
              </a:rPr>
              <a:t>Başkent Üniversitesinde kayıtlı olan kardeşlerden sonradan kayıt olana, öğrenim ücretinin %10’u oranında kardeş bursu verilir.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Mezun Bursu </a:t>
            </a:r>
          </a:p>
          <a:p>
            <a:pPr lvl="1" algn="just"/>
            <a:r>
              <a:rPr lang="tr-TR" sz="1600" dirty="0">
                <a:solidFill>
                  <a:schemeClr val="tx1">
                    <a:alpha val="80000"/>
                  </a:schemeClr>
                </a:solidFill>
                <a:latin typeface="Times New Roman" panose="02020603050405020304" pitchFamily="18" charset="0"/>
                <a:cs typeface="Times New Roman" panose="02020603050405020304" pitchFamily="18" charset="0"/>
              </a:rPr>
              <a:t>Başkent Üniversitesinden ortaöğretim, ön lisans veya lisans mezunu olup ön lisans/lisans programlarına kayıt yaptıranlara öğrenim ücretinin %25’i oranında mezun bursu verilir. </a:t>
            </a:r>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marL="0" indent="0" algn="just">
              <a:buNone/>
            </a:pPr>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marL="0" indent="0" algn="just">
              <a:buNone/>
            </a:pPr>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spcBef>
                <a:spcPts val="400"/>
              </a:spcBef>
            </a:pPr>
            <a:r>
              <a:rPr lang="tr-TR" sz="1000" dirty="0">
                <a:solidFill>
                  <a:schemeClr val="tx1">
                    <a:alpha val="80000"/>
                  </a:schemeClr>
                </a:solidFill>
                <a:latin typeface="Times New Roman" panose="02020603050405020304" pitchFamily="18" charset="0"/>
                <a:cs typeface="Times New Roman" panose="02020603050405020304" pitchFamily="18" charset="0"/>
              </a:rPr>
              <a:t>Detaylar için; BAŞKENT ÜNİVERSİTESİ ÖĞRENİM ÜCRETİ VE BURS YÖNERGESİ: </a:t>
            </a:r>
            <a:r>
              <a:rPr lang="tr-TR" sz="1000" dirty="0">
                <a:solidFill>
                  <a:schemeClr val="tx1">
                    <a:alpha val="80000"/>
                  </a:schemeClr>
                </a:solidFill>
                <a:latin typeface="Times New Roman" panose="02020603050405020304" pitchFamily="18" charset="0"/>
                <a:cs typeface="Times New Roman" panose="02020603050405020304" pitchFamily="18" charset="0"/>
                <a:hlinkClick r:id="rId2"/>
              </a:rPr>
              <a:t>https://www.baskent.edu.tr/belgeler/mevzuat/yonerge/ogrenim-ucreti-ve-burs-yonergesi.pdf</a:t>
            </a:r>
            <a:r>
              <a:rPr lang="tr-TR" sz="1000" dirty="0">
                <a:solidFill>
                  <a:schemeClr val="tx1">
                    <a:alpha val="80000"/>
                  </a:schemeClr>
                </a:solidFill>
                <a:latin typeface="Times New Roman" panose="02020603050405020304" pitchFamily="18" charset="0"/>
                <a:cs typeface="Times New Roman" panose="02020603050405020304" pitchFamily="18" charset="0"/>
              </a:rPr>
              <a:t>    </a:t>
            </a:r>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p:txBody>
      </p:sp>
      <p:cxnSp>
        <p:nvCxnSpPr>
          <p:cNvPr id="17" name="Straight Connector 16">
            <a:extLst>
              <a:ext uri="{FF2B5EF4-FFF2-40B4-BE49-F238E27FC236}">
                <a16:creationId xmlns:a16="http://schemas.microsoft.com/office/drawing/2014/main" id="{3DDF97E5-8FEF-17A4-DCE6-9EEF9CF99CA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3677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ACAB3D-5A87-9DB9-C134-E1F8303D694C}"/>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8F29CAC7-76CF-DEFD-FAB1-25BC5E8C41A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26A4BAEF-2AA0-0192-D715-6097E6E879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0C4F55C-5816-4BFA-0932-2B1BA4765297}"/>
              </a:ext>
            </a:extLst>
          </p:cNvPr>
          <p:cNvSpPr>
            <a:spLocks noGrp="1"/>
          </p:cNvSpPr>
          <p:nvPr>
            <p:ph type="title"/>
          </p:nvPr>
        </p:nvSpPr>
        <p:spPr>
          <a:xfrm>
            <a:off x="453007" y="381935"/>
            <a:ext cx="4743646" cy="5974414"/>
          </a:xfrm>
        </p:spPr>
        <p:txBody>
          <a:bodyPr anchor="ctr">
            <a:normAutofit fontScale="90000"/>
          </a:bodyPr>
          <a:lstStyle/>
          <a:p>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DERS VE DERS SORUMLUSU DEĞERLENDİRME ANKETİ</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2700" dirty="0">
                <a:solidFill>
                  <a:srgbClr val="FFFFFF"/>
                </a:solidFill>
                <a:latin typeface="Times New Roman" panose="02020603050405020304" pitchFamily="18" charset="0"/>
                <a:cs typeface="Times New Roman" panose="02020603050405020304" pitchFamily="18" charset="0"/>
              </a:rPr>
              <a:t>Ankette derse ve öğretim elemanına ilişkin görüşlerin açıklıkla paylaşılması için </a:t>
            </a:r>
            <a:r>
              <a:rPr lang="tr-TR" sz="2700" b="1" dirty="0">
                <a:solidFill>
                  <a:srgbClr val="FFFFFF"/>
                </a:solidFill>
                <a:latin typeface="Times New Roman" panose="02020603050405020304" pitchFamily="18" charset="0"/>
                <a:cs typeface="Times New Roman" panose="02020603050405020304" pitchFamily="18" charset="0"/>
              </a:rPr>
              <a:t>öğrencilerin kişisel bilgileri paylaşılmaz. </a:t>
            </a:r>
            <a:br>
              <a:rPr lang="tr-TR" sz="2700" b="1" dirty="0">
                <a:solidFill>
                  <a:srgbClr val="FFFFFF"/>
                </a:solidFill>
                <a:latin typeface="Times New Roman" panose="02020603050405020304" pitchFamily="18" charset="0"/>
                <a:cs typeface="Times New Roman" panose="02020603050405020304" pitchFamily="18" charset="0"/>
              </a:rPr>
            </a:br>
            <a:r>
              <a:rPr lang="tr-TR" sz="2700" b="1" dirty="0">
                <a:solidFill>
                  <a:srgbClr val="FFFFFF"/>
                </a:solidFill>
                <a:latin typeface="Times New Roman" panose="02020603050405020304" pitchFamily="18" charset="0"/>
                <a:cs typeface="Times New Roman" panose="02020603050405020304" pitchFamily="18" charset="0"/>
              </a:rPr>
              <a:t/>
            </a:r>
            <a:br>
              <a:rPr lang="tr-TR" sz="2700" b="1" dirty="0">
                <a:solidFill>
                  <a:srgbClr val="FFFFFF"/>
                </a:solidFill>
                <a:latin typeface="Times New Roman" panose="02020603050405020304" pitchFamily="18" charset="0"/>
                <a:cs typeface="Times New Roman" panose="02020603050405020304" pitchFamily="18" charset="0"/>
              </a:rPr>
            </a:br>
            <a:r>
              <a:rPr lang="tr-TR" sz="2700" b="1" u="sng" dirty="0">
                <a:solidFill>
                  <a:srgbClr val="FFFFFF"/>
                </a:solidFill>
                <a:latin typeface="Times New Roman" panose="02020603050405020304" pitchFamily="18" charset="0"/>
                <a:cs typeface="Times New Roman" panose="02020603050405020304" pitchFamily="18" charset="0"/>
              </a:rPr>
              <a:t>***</a:t>
            </a:r>
            <a:r>
              <a:rPr lang="tr-TR" sz="2700" b="1" i="1" u="sng" dirty="0">
                <a:solidFill>
                  <a:srgbClr val="FFFFFF"/>
                </a:solidFill>
                <a:latin typeface="Times New Roman" panose="02020603050405020304" pitchFamily="18" charset="0"/>
                <a:cs typeface="Times New Roman" panose="02020603050405020304" pitchFamily="18" charset="0"/>
              </a:rPr>
              <a:t>Değerlendirme yapılırken anketi hangi öğrencinin doldurduğu görülmez.***</a:t>
            </a:r>
            <a:r>
              <a:rPr lang="tr-TR" sz="2700" b="1" u="sng" dirty="0">
                <a:solidFill>
                  <a:srgbClr val="FFFFFF"/>
                </a:solidFill>
                <a:latin typeface="Times New Roman" panose="02020603050405020304" pitchFamily="18" charset="0"/>
                <a:cs typeface="Times New Roman" panose="02020603050405020304" pitchFamily="18" charset="0"/>
              </a:rPr>
              <a:t> </a:t>
            </a:r>
            <a:r>
              <a:rPr lang="tr-TR" sz="2700" dirty="0">
                <a:solidFill>
                  <a:srgbClr val="FFFFFF"/>
                </a:solidFill>
                <a:latin typeface="Times New Roman" panose="02020603050405020304" pitchFamily="18" charset="0"/>
                <a:cs typeface="Times New Roman" panose="02020603050405020304" pitchFamily="18" charset="0"/>
              </a:rPr>
              <a:t/>
            </a:r>
            <a:br>
              <a:rPr lang="tr-TR" sz="2700" dirty="0">
                <a:solidFill>
                  <a:srgbClr val="FFFFFF"/>
                </a:solidFill>
                <a:latin typeface="Times New Roman" panose="02020603050405020304" pitchFamily="18" charset="0"/>
                <a:cs typeface="Times New Roman" panose="02020603050405020304" pitchFamily="18" charset="0"/>
              </a:rPr>
            </a:br>
            <a:r>
              <a:rPr lang="tr-TR" sz="2700" dirty="0">
                <a:solidFill>
                  <a:srgbClr val="FFFFFF"/>
                </a:solidFill>
                <a:latin typeface="Times New Roman" panose="02020603050405020304" pitchFamily="18" charset="0"/>
                <a:cs typeface="Times New Roman" panose="02020603050405020304" pitchFamily="18" charset="0"/>
              </a:rPr>
              <a:t/>
            </a:r>
            <a:br>
              <a:rPr lang="tr-TR" sz="27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endParaRPr lang="tr-TR" sz="3200" dirty="0">
              <a:solidFill>
                <a:srgbClr val="FFFFFF"/>
              </a:solidFill>
              <a:latin typeface="Times New Roman" panose="02020603050405020304" pitchFamily="18" charset="0"/>
              <a:cs typeface="Times New Roman" panose="02020603050405020304" pitchFamily="18" charset="0"/>
            </a:endParaRPr>
          </a:p>
        </p:txBody>
      </p:sp>
      <p:grpSp>
        <p:nvGrpSpPr>
          <p:cNvPr id="7" name="Group 11">
            <a:extLst>
              <a:ext uri="{FF2B5EF4-FFF2-40B4-BE49-F238E27FC236}">
                <a16:creationId xmlns:a16="http://schemas.microsoft.com/office/drawing/2014/main" id="{A8AD65E3-B864-DC97-EB37-713C5DB1462D}"/>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8236CA94-9FF5-FEDA-1A14-5386F395B2B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DE6BD5B9-3E79-3CCB-7B03-4659EADC6A7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E892D1E7-16D2-4FE7-70BA-3ABD0A5C733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E6817CAB-9C13-DA2F-A160-F48B7FD32817}"/>
              </a:ext>
            </a:extLst>
          </p:cNvPr>
          <p:cNvSpPr>
            <a:spLocks noGrp="1"/>
          </p:cNvSpPr>
          <p:nvPr>
            <p:ph idx="1"/>
          </p:nvPr>
        </p:nvSpPr>
        <p:spPr>
          <a:xfrm>
            <a:off x="6163404" y="518400"/>
            <a:ext cx="5266595" cy="5837949"/>
          </a:xfrm>
        </p:spPr>
        <p:txBody>
          <a:bodyPr anchor="ctr">
            <a:normAutofit fontScale="92500" lnSpcReduction="20000"/>
          </a:bodyPr>
          <a:lstStyle/>
          <a:p>
            <a:pPr algn="just"/>
            <a:endParaRPr lang="tr-TR" sz="2000" dirty="0">
              <a:solidFill>
                <a:schemeClr val="tx1">
                  <a:alpha val="80000"/>
                </a:schemeClr>
              </a:solidFill>
            </a:endParaRPr>
          </a:p>
          <a:p>
            <a:pPr algn="just"/>
            <a:endParaRPr lang="tr-TR" sz="2000" dirty="0">
              <a:solidFill>
                <a:schemeClr val="tx1">
                  <a:alpha val="80000"/>
                </a:schemeClr>
              </a:solidFill>
            </a:endParaRP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Başkent Üniversitesinde tüm öğrenciler BUOBS sistemi üzerinden, Bahar ve Güz yarı yılları için harf notlarını öğrenmeden önce «DERS VE DERS SORUMLUSU DEĞERLENDİRME </a:t>
            </a:r>
            <a:r>
              <a:rPr lang="tr-TR" sz="2000" dirty="0" err="1">
                <a:solidFill>
                  <a:schemeClr val="tx1">
                    <a:alpha val="80000"/>
                  </a:schemeClr>
                </a:solidFill>
                <a:latin typeface="Times New Roman" panose="02020603050405020304" pitchFamily="18" charset="0"/>
                <a:cs typeface="Times New Roman" panose="02020603050405020304" pitchFamily="18" charset="0"/>
              </a:rPr>
              <a:t>ANKETİ»ni</a:t>
            </a:r>
            <a:r>
              <a:rPr lang="tr-TR" sz="2000" dirty="0">
                <a:solidFill>
                  <a:schemeClr val="tx1">
                    <a:alpha val="80000"/>
                  </a:schemeClr>
                </a:solidFill>
                <a:latin typeface="Times New Roman" panose="02020603050405020304" pitchFamily="18" charset="0"/>
                <a:cs typeface="Times New Roman" panose="02020603050405020304" pitchFamily="18" charset="0"/>
              </a:rPr>
              <a:t> doldurur.</a:t>
            </a: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Anketin amacı, dersin öğrencilere katkısına ve öğretim elemanının performansına ilişkin geri bildirimlerinin birim yöneticileri tarafından değerlendirilme yapılmasını, koruyucu ve geliştirici önlemler almasını sağlamaktır. </a:t>
            </a: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Anket sonunda «Öğrencilerin, dersin içeriğine, öğretim elemanına, kullanılan materyallere,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yüz yüze </a:t>
            </a:r>
            <a:r>
              <a:rPr lang="tr-TR" sz="2000" dirty="0">
                <a:solidFill>
                  <a:schemeClr val="tx1">
                    <a:alpha val="80000"/>
                  </a:schemeClr>
                </a:solidFill>
                <a:latin typeface="Times New Roman" panose="02020603050405020304" pitchFamily="18" charset="0"/>
                <a:cs typeface="Times New Roman" panose="02020603050405020304" pitchFamily="18" charset="0"/>
              </a:rPr>
              <a:t>ve uzaktan eğitim deneyimine ilişkin ilave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görüşleri</a:t>
            </a:r>
            <a:r>
              <a:rPr lang="tr-TR" sz="2000" dirty="0">
                <a:solidFill>
                  <a:schemeClr val="tx1">
                    <a:alpha val="80000"/>
                  </a:schemeClr>
                </a:solidFill>
                <a:latin typeface="Times New Roman" panose="02020603050405020304" pitchFamily="18" charset="0"/>
                <a:cs typeface="Times New Roman" panose="02020603050405020304" pitchFamily="18" charset="0"/>
              </a:rPr>
              <a:t>:» açık uçlu olarak sorulmaktadır. </a:t>
            </a:r>
          </a:p>
          <a:p>
            <a:pPr marL="0" indent="0" algn="just">
              <a:buNone/>
            </a:pPr>
            <a:r>
              <a:rPr lang="tr-TR" sz="2000" dirty="0">
                <a:solidFill>
                  <a:schemeClr val="tx1">
                    <a:alpha val="80000"/>
                  </a:schemeClr>
                </a:solidFill>
              </a:rPr>
              <a:t/>
            </a:r>
            <a:br>
              <a:rPr lang="tr-TR" sz="2000" dirty="0">
                <a:solidFill>
                  <a:schemeClr val="tx1">
                    <a:alpha val="80000"/>
                  </a:schemeClr>
                </a:solidFill>
              </a:rPr>
            </a:br>
            <a:r>
              <a:rPr lang="tr-TR" sz="2000" dirty="0">
                <a:solidFill>
                  <a:schemeClr val="tx1">
                    <a:alpha val="80000"/>
                  </a:schemeClr>
                </a:solidFill>
              </a:rPr>
              <a:t/>
            </a:r>
            <a:br>
              <a:rPr lang="tr-TR" sz="2000" dirty="0">
                <a:solidFill>
                  <a:schemeClr val="tx1">
                    <a:alpha val="80000"/>
                  </a:schemeClr>
                </a:solidFill>
              </a:rPr>
            </a:br>
            <a:endParaRPr lang="tr-TR"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7544E7F4-5594-CD4C-3026-C1A8D2D7851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0581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E4FD27-FE5E-3F43-DCC3-EBF41828A56A}"/>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893EDC1-BFA5-4DEC-6E0F-DCF8E64DAB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9">
            <a:extLst>
              <a:ext uri="{FF2B5EF4-FFF2-40B4-BE49-F238E27FC236}">
                <a16:creationId xmlns:a16="http://schemas.microsoft.com/office/drawing/2014/main" id="{A45456D4-0289-6E2D-989B-106BD2BFBAD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003E3735-812F-1946-9122-FC15CFDF486E}"/>
              </a:ext>
            </a:extLst>
          </p:cNvPr>
          <p:cNvSpPr>
            <a:spLocks noGrp="1"/>
          </p:cNvSpPr>
          <p:nvPr>
            <p:ph type="title"/>
          </p:nvPr>
        </p:nvSpPr>
        <p:spPr>
          <a:xfrm>
            <a:off x="1188069" y="381935"/>
            <a:ext cx="4008583" cy="5974414"/>
          </a:xfrm>
        </p:spPr>
        <p:txBody>
          <a:bodyPr anchor="ctr">
            <a:normAutofit/>
          </a:bodyPr>
          <a:lstStyle/>
          <a:p>
            <a:r>
              <a:rPr lang="tr-TR" sz="3200" dirty="0">
                <a:solidFill>
                  <a:srgbClr val="FFFFFF"/>
                </a:solidFill>
                <a:latin typeface="Times New Roman" panose="02020603050405020304" pitchFamily="18" charset="0"/>
                <a:cs typeface="Times New Roman" panose="02020603050405020304" pitchFamily="18" charset="0"/>
              </a:rPr>
              <a:t>ÖĞRENCİ MEMNUNİYETİ ANKETİ</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2400" dirty="0">
                <a:solidFill>
                  <a:srgbClr val="FFFFFF"/>
                </a:solidFill>
                <a:latin typeface="Times New Roman" panose="02020603050405020304" pitchFamily="18" charset="0"/>
                <a:cs typeface="Times New Roman" panose="02020603050405020304" pitchFamily="18" charset="0"/>
              </a:rPr>
              <a:t>Ankette görüşlerin açıklıkla paylaşılması için </a:t>
            </a:r>
            <a:r>
              <a:rPr lang="tr-TR" sz="2400" b="1" dirty="0">
                <a:solidFill>
                  <a:srgbClr val="FFFFFF"/>
                </a:solidFill>
                <a:latin typeface="Times New Roman" panose="02020603050405020304" pitchFamily="18" charset="0"/>
                <a:cs typeface="Times New Roman" panose="02020603050405020304" pitchFamily="18" charset="0"/>
              </a:rPr>
              <a:t>öğrencilerin kişisel bilgileri paylaşılmaz. </a:t>
            </a:r>
            <a:br>
              <a:rPr lang="tr-TR" sz="2400" b="1" dirty="0">
                <a:solidFill>
                  <a:srgbClr val="FFFFFF"/>
                </a:solidFill>
                <a:latin typeface="Times New Roman" panose="02020603050405020304" pitchFamily="18" charset="0"/>
                <a:cs typeface="Times New Roman" panose="02020603050405020304" pitchFamily="18" charset="0"/>
              </a:rPr>
            </a:br>
            <a:r>
              <a:rPr lang="tr-TR" sz="2400" b="1" u="sng" dirty="0">
                <a:solidFill>
                  <a:srgbClr val="FFFFFF"/>
                </a:solidFill>
                <a:latin typeface="Times New Roman" panose="02020603050405020304" pitchFamily="18" charset="0"/>
                <a:cs typeface="Times New Roman" panose="02020603050405020304" pitchFamily="18" charset="0"/>
              </a:rPr>
              <a:t/>
            </a:r>
            <a:br>
              <a:rPr lang="tr-TR" sz="2400" b="1" u="sng" dirty="0">
                <a:solidFill>
                  <a:srgbClr val="FFFFFF"/>
                </a:solidFill>
                <a:latin typeface="Times New Roman" panose="02020603050405020304" pitchFamily="18" charset="0"/>
                <a:cs typeface="Times New Roman" panose="02020603050405020304" pitchFamily="18" charset="0"/>
              </a:rPr>
            </a:br>
            <a:r>
              <a:rPr lang="tr-TR" sz="2400" b="1" u="sng" dirty="0">
                <a:solidFill>
                  <a:srgbClr val="FFFFFF"/>
                </a:solidFill>
                <a:latin typeface="Times New Roman" panose="02020603050405020304" pitchFamily="18" charset="0"/>
                <a:cs typeface="Times New Roman" panose="02020603050405020304" pitchFamily="18" charset="0"/>
              </a:rPr>
              <a:t>***</a:t>
            </a:r>
            <a:r>
              <a:rPr lang="tr-TR" sz="2400" b="1" i="1" u="sng" dirty="0">
                <a:solidFill>
                  <a:srgbClr val="FFFFFF"/>
                </a:solidFill>
                <a:latin typeface="Times New Roman" panose="02020603050405020304" pitchFamily="18" charset="0"/>
                <a:cs typeface="Times New Roman" panose="02020603050405020304" pitchFamily="18" charset="0"/>
              </a:rPr>
              <a:t>Değerlendirme yapılırken anketi hangi öğrencinin doldurduğu görülmez.***</a:t>
            </a:r>
            <a:r>
              <a:rPr lang="tr-TR" sz="2400" dirty="0">
                <a:solidFill>
                  <a:srgbClr val="FFFFFF"/>
                </a:solidFill>
                <a:latin typeface="Times New Roman" panose="02020603050405020304" pitchFamily="18" charset="0"/>
                <a:cs typeface="Times New Roman" panose="02020603050405020304" pitchFamily="18" charset="0"/>
              </a:rPr>
              <a:t/>
            </a:r>
            <a:br>
              <a:rPr lang="tr-TR" sz="2400" dirty="0">
                <a:solidFill>
                  <a:srgbClr val="FFFFFF"/>
                </a:solidFill>
                <a:latin typeface="Times New Roman" panose="02020603050405020304" pitchFamily="18" charset="0"/>
                <a:cs typeface="Times New Roman" panose="02020603050405020304" pitchFamily="18" charset="0"/>
              </a:rPr>
            </a:br>
            <a:endParaRPr lang="tr-TR" sz="2400" dirty="0">
              <a:solidFill>
                <a:srgbClr val="FFFFFF"/>
              </a:solidFill>
              <a:latin typeface="Times New Roman" panose="02020603050405020304" pitchFamily="18" charset="0"/>
              <a:cs typeface="Times New Roman" panose="02020603050405020304" pitchFamily="18" charset="0"/>
            </a:endParaRPr>
          </a:p>
        </p:txBody>
      </p:sp>
      <p:grpSp>
        <p:nvGrpSpPr>
          <p:cNvPr id="7" name="Group 11">
            <a:extLst>
              <a:ext uri="{FF2B5EF4-FFF2-40B4-BE49-F238E27FC236}">
                <a16:creationId xmlns:a16="http://schemas.microsoft.com/office/drawing/2014/main" id="{5712431B-4548-8653-4621-D60BA1130775}"/>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37EDB119-6897-3827-4577-3BDBE33A3B3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Graphic 10">
              <a:extLst>
                <a:ext uri="{FF2B5EF4-FFF2-40B4-BE49-F238E27FC236}">
                  <a16:creationId xmlns:a16="http://schemas.microsoft.com/office/drawing/2014/main" id="{74CF9FC4-C5C0-9267-B541-C9EFDEA6FE0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Graphic 12">
              <a:extLst>
                <a:ext uri="{FF2B5EF4-FFF2-40B4-BE49-F238E27FC236}">
                  <a16:creationId xmlns:a16="http://schemas.microsoft.com/office/drawing/2014/main" id="{426F9F7C-2A57-6E05-B675-9406257D924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 name="İçerik Yer Tutucusu 2">
            <a:extLst>
              <a:ext uri="{FF2B5EF4-FFF2-40B4-BE49-F238E27FC236}">
                <a16:creationId xmlns:a16="http://schemas.microsoft.com/office/drawing/2014/main" id="{EFFE5515-8C0E-06B5-6F1F-8B669DAD2CA7}"/>
              </a:ext>
            </a:extLst>
          </p:cNvPr>
          <p:cNvSpPr>
            <a:spLocks noGrp="1"/>
          </p:cNvSpPr>
          <p:nvPr>
            <p:ph idx="1"/>
          </p:nvPr>
        </p:nvSpPr>
        <p:spPr>
          <a:xfrm>
            <a:off x="6163404" y="518400"/>
            <a:ext cx="5266595" cy="5837949"/>
          </a:xfrm>
        </p:spPr>
        <p:txBody>
          <a:bodyPr anchor="ctr">
            <a:normAutofit/>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Sosyal Bilimler Meslek Yüksekokulunda tüm öğrenciler Bahar yarı yılında için «</a:t>
            </a:r>
            <a:r>
              <a:rPr lang="tr-TR" sz="2000" dirty="0">
                <a:latin typeface="Times New Roman" panose="02020603050405020304" pitchFamily="18" charset="0"/>
                <a:cs typeface="Times New Roman" panose="02020603050405020304" pitchFamily="18" charset="0"/>
              </a:rPr>
              <a:t>ÖĞRENCİ MEMNUNİYETİ </a:t>
            </a:r>
            <a:r>
              <a:rPr lang="tr-TR" sz="2000" dirty="0" err="1">
                <a:latin typeface="Times New Roman" panose="02020603050405020304" pitchFamily="18" charset="0"/>
                <a:cs typeface="Times New Roman" panose="02020603050405020304" pitchFamily="18" charset="0"/>
              </a:rPr>
              <a:t>ANKETİ</a:t>
            </a:r>
            <a:r>
              <a:rPr lang="tr-TR" sz="2000" dirty="0" err="1">
                <a:solidFill>
                  <a:schemeClr val="tx1">
                    <a:alpha val="80000"/>
                  </a:schemeClr>
                </a:solidFill>
                <a:latin typeface="Times New Roman" panose="02020603050405020304" pitchFamily="18" charset="0"/>
                <a:cs typeface="Times New Roman" panose="02020603050405020304" pitchFamily="18" charset="0"/>
              </a:rPr>
              <a:t>»ni</a:t>
            </a:r>
            <a:r>
              <a:rPr lang="tr-TR" sz="2000" dirty="0">
                <a:solidFill>
                  <a:schemeClr val="tx1">
                    <a:alpha val="80000"/>
                  </a:schemeClr>
                </a:solidFill>
                <a:latin typeface="Times New Roman" panose="02020603050405020304" pitchFamily="18" charset="0"/>
                <a:cs typeface="Times New Roman" panose="02020603050405020304" pitchFamily="18" charset="0"/>
              </a:rPr>
              <a:t> doldurur.</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Yüksekokul bünyesindeki öğrencilerin, programları ve yüksekokul geneline ilişkin görüşlerini öğrenebilmek amacıyla Mayıs ayı içerisinde bir değerlendirme anketi gerçekleştirilir.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Ankette: </a:t>
            </a:r>
          </a:p>
          <a:p>
            <a:pPr lvl="1" algn="just"/>
            <a:r>
              <a:rPr lang="tr-TR" sz="1600" dirty="0">
                <a:solidFill>
                  <a:schemeClr val="tx1">
                    <a:alpha val="80000"/>
                  </a:schemeClr>
                </a:solidFill>
                <a:latin typeface="Times New Roman" panose="02020603050405020304" pitchFamily="18" charset="0"/>
                <a:cs typeface="Times New Roman" panose="02020603050405020304" pitchFamily="18" charset="0"/>
              </a:rPr>
              <a:t>Programdaki derslerin işlenişi ders izlenceleri ile uyumu, </a:t>
            </a:r>
          </a:p>
          <a:p>
            <a:pPr lvl="1" algn="just"/>
            <a:r>
              <a:rPr lang="tr-TR" sz="1600" dirty="0">
                <a:solidFill>
                  <a:schemeClr val="tx1">
                    <a:alpha val="80000"/>
                  </a:schemeClr>
                </a:solidFill>
                <a:latin typeface="Times New Roman" panose="02020603050405020304" pitchFamily="18" charset="0"/>
                <a:cs typeface="Times New Roman" panose="02020603050405020304" pitchFamily="18" charset="0"/>
              </a:rPr>
              <a:t>Programdaki derslerin ara sınavları ile derste anlatılan konuların uyumu,</a:t>
            </a:r>
          </a:p>
          <a:p>
            <a:pPr lvl="1" algn="just"/>
            <a:r>
              <a:rPr lang="tr-TR" sz="1600" dirty="0">
                <a:solidFill>
                  <a:schemeClr val="tx1">
                    <a:alpha val="80000"/>
                  </a:schemeClr>
                </a:solidFill>
                <a:latin typeface="Times New Roman" panose="02020603050405020304" pitchFamily="18" charset="0"/>
                <a:cs typeface="Times New Roman" panose="02020603050405020304" pitchFamily="18" charset="0"/>
              </a:rPr>
              <a:t>Programdaki derslerden genel memnuniyet durumu tespit edilmeye çalışılmıştır.</a:t>
            </a:r>
          </a:p>
          <a:p>
            <a:pPr marL="0" indent="0" algn="just">
              <a:buNone/>
            </a:pPr>
            <a:endParaRPr lang="tr-TR" sz="2000" dirty="0">
              <a:solidFill>
                <a:schemeClr val="tx1">
                  <a:alpha val="80000"/>
                </a:schemeClr>
              </a:solidFill>
              <a:latin typeface="Times New Roman" panose="02020603050405020304" pitchFamily="18" charset="0"/>
              <a:cs typeface="Times New Roman" panose="02020603050405020304" pitchFamily="18" charset="0"/>
            </a:endParaRPr>
          </a:p>
        </p:txBody>
      </p:sp>
      <p:cxnSp>
        <p:nvCxnSpPr>
          <p:cNvPr id="17" name="Straight Connector 16">
            <a:extLst>
              <a:ext uri="{FF2B5EF4-FFF2-40B4-BE49-F238E27FC236}">
                <a16:creationId xmlns:a16="http://schemas.microsoft.com/office/drawing/2014/main" id="{DC7A1EAC-0EB8-4B42-28C3-CC105B4E126C}"/>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52438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latin typeface="Times New Roman" panose="02020603050405020304" pitchFamily="18" charset="0"/>
                <a:cs typeface="Times New Roman" panose="02020603050405020304" pitchFamily="18" charset="0"/>
              </a:rPr>
              <a:t>KAMPÜS</a:t>
            </a:r>
            <a:br>
              <a:rPr lang="tr-TR" sz="3600" dirty="0">
                <a:solidFill>
                  <a:srgbClr val="FFFFFF"/>
                </a:solidFill>
                <a:latin typeface="Times New Roman" panose="02020603050405020304" pitchFamily="18" charset="0"/>
                <a:cs typeface="Times New Roman" panose="02020603050405020304" pitchFamily="18" charset="0"/>
              </a:rPr>
            </a:br>
            <a:r>
              <a:rPr lang="tr-TR" sz="3600" dirty="0">
                <a:solidFill>
                  <a:srgbClr val="FFFFFF"/>
                </a:solidFill>
                <a:latin typeface="Times New Roman" panose="02020603050405020304" pitchFamily="18" charset="0"/>
                <a:cs typeface="Times New Roman" panose="02020603050405020304" pitchFamily="18" charset="0"/>
              </a:rPr>
              <a:t/>
            </a:r>
            <a:br>
              <a:rPr lang="tr-TR" sz="3600" dirty="0">
                <a:solidFill>
                  <a:srgbClr val="FFFFFF"/>
                </a:solidFill>
                <a:latin typeface="Times New Roman" panose="02020603050405020304" pitchFamily="18" charset="0"/>
                <a:cs typeface="Times New Roman" panose="02020603050405020304" pitchFamily="18" charset="0"/>
              </a:rPr>
            </a:br>
            <a:r>
              <a:rPr lang="tr-TR" sz="3600" dirty="0" smtClean="0">
                <a:solidFill>
                  <a:srgbClr val="FFFFFF"/>
                </a:solidFill>
                <a:latin typeface="Times New Roman" panose="02020603050405020304" pitchFamily="18" charset="0"/>
                <a:cs typeface="Times New Roman" panose="02020603050405020304" pitchFamily="18" charset="0"/>
              </a:rPr>
              <a:t>Öğrenci </a:t>
            </a:r>
            <a:r>
              <a:rPr lang="tr-TR" sz="3600" dirty="0">
                <a:solidFill>
                  <a:srgbClr val="FFFFFF"/>
                </a:solidFill>
                <a:latin typeface="Times New Roman" panose="02020603050405020304" pitchFamily="18" charset="0"/>
                <a:cs typeface="Times New Roman" panose="02020603050405020304" pitchFamily="18" charset="0"/>
              </a:rPr>
              <a:t>Toplulukları</a:t>
            </a: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297233" y="518400"/>
            <a:ext cx="4771607" cy="5837949"/>
          </a:xfrm>
        </p:spPr>
        <p:txBody>
          <a:bodyPr anchor="ctr">
            <a:normAutofit/>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Kültürel ve sosyal yönü ile iletişim becerileri gelişmiş, sorumluluk alabilen, kendisini tanımış ve tanıtmayı bilen bireylerin, mesleki alanlarında da başarılarının artacağı düşüncesinden hareketle; Üniversitemiz öğrencilerinin boş zamanlarını değerlendirmek, yeni ilgi alanları ile birlikte, dinlenme ve eğlenme alışkanlıkları kazanmalarını sağlamak amacıyla öğrenci topluluklarına üye olabilirsiniz.</a:t>
            </a: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endParaRPr lang="tr-TR" sz="2000" dirty="0">
              <a:solidFill>
                <a:schemeClr val="tx1">
                  <a:alpha val="80000"/>
                </a:schemeClr>
              </a:solidFill>
              <a:latin typeface="Times New Roman" panose="02020603050405020304" pitchFamily="18" charset="0"/>
              <a:cs typeface="Times New Roman" panose="02020603050405020304" pitchFamily="18" charset="0"/>
            </a:endParaRPr>
          </a:p>
          <a:p>
            <a:pPr algn="just"/>
            <a:r>
              <a:rPr lang="tr-TR" sz="1200" dirty="0">
                <a:solidFill>
                  <a:schemeClr val="tx1">
                    <a:alpha val="80000"/>
                  </a:schemeClr>
                </a:solidFill>
                <a:latin typeface="Times New Roman" panose="02020603050405020304" pitchFamily="18" charset="0"/>
                <a:cs typeface="Times New Roman" panose="02020603050405020304" pitchFamily="18" charset="0"/>
              </a:rPr>
              <a:t>Kültür Hizmetleri Müdürlüğü: </a:t>
            </a:r>
            <a:r>
              <a:rPr lang="tr-TR" sz="1200" dirty="0">
                <a:solidFill>
                  <a:schemeClr val="tx1">
                    <a:alpha val="80000"/>
                  </a:schemeClr>
                </a:solidFill>
                <a:latin typeface="Times New Roman" panose="02020603050405020304" pitchFamily="18" charset="0"/>
                <a:cs typeface="Times New Roman" panose="02020603050405020304" pitchFamily="18" charset="0"/>
                <a:hlinkClick r:id="rId2"/>
              </a:rPr>
              <a:t>https://kultur.baskent.edu.tr/kw/index.php?birim=9987&amp;menu_id=2&amp;dil=TR</a:t>
            </a:r>
            <a:r>
              <a:rPr lang="tr-TR" sz="1200" dirty="0">
                <a:solidFill>
                  <a:schemeClr val="tx1">
                    <a:alpha val="80000"/>
                  </a:schemeClr>
                </a:solidFill>
                <a:latin typeface="Times New Roman" panose="02020603050405020304" pitchFamily="18" charset="0"/>
                <a:cs typeface="Times New Roman" panose="02020603050405020304" pitchFamily="18" charset="0"/>
              </a:rPr>
              <a:t> </a:t>
            </a: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31902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latin typeface="Times New Roman" panose="02020603050405020304" pitchFamily="18" charset="0"/>
                <a:cs typeface="Times New Roman" panose="02020603050405020304" pitchFamily="18" charset="0"/>
              </a:rPr>
              <a:t>KAMPÜS</a:t>
            </a:r>
            <a:br>
              <a:rPr lang="tr-TR" sz="3600" dirty="0">
                <a:solidFill>
                  <a:srgbClr val="FFFFFF"/>
                </a:solidFill>
                <a:latin typeface="Times New Roman" panose="02020603050405020304" pitchFamily="18" charset="0"/>
                <a:cs typeface="Times New Roman" panose="02020603050405020304" pitchFamily="18" charset="0"/>
              </a:rPr>
            </a:br>
            <a:r>
              <a:rPr lang="tr-TR" sz="3600" dirty="0">
                <a:solidFill>
                  <a:srgbClr val="FFFFFF"/>
                </a:solidFill>
                <a:latin typeface="Times New Roman" panose="02020603050405020304" pitchFamily="18" charset="0"/>
                <a:cs typeface="Times New Roman" panose="02020603050405020304" pitchFamily="18" charset="0"/>
              </a:rPr>
              <a:t/>
            </a:r>
            <a:br>
              <a:rPr lang="tr-TR" sz="3600" dirty="0">
                <a:solidFill>
                  <a:srgbClr val="FFFFFF"/>
                </a:solidFill>
                <a:latin typeface="Times New Roman" panose="02020603050405020304" pitchFamily="18" charset="0"/>
                <a:cs typeface="Times New Roman" panose="02020603050405020304" pitchFamily="18" charset="0"/>
              </a:rPr>
            </a:br>
            <a:r>
              <a:rPr lang="tr-TR" sz="3600" dirty="0">
                <a:solidFill>
                  <a:srgbClr val="FFFFFF"/>
                </a:solidFill>
                <a:latin typeface="Times New Roman" panose="02020603050405020304" pitchFamily="18" charset="0"/>
                <a:cs typeface="Times New Roman" panose="02020603050405020304" pitchFamily="18" charset="0"/>
              </a:rPr>
              <a:t/>
            </a:r>
            <a:br>
              <a:rPr lang="tr-TR" sz="3600" dirty="0">
                <a:solidFill>
                  <a:srgbClr val="FFFFFF"/>
                </a:solidFill>
                <a:latin typeface="Times New Roman" panose="02020603050405020304" pitchFamily="18" charset="0"/>
                <a:cs typeface="Times New Roman" panose="02020603050405020304" pitchFamily="18" charset="0"/>
              </a:rPr>
            </a:br>
            <a:r>
              <a:rPr lang="tr-TR" sz="3600" dirty="0">
                <a:solidFill>
                  <a:srgbClr val="FFFFFF"/>
                </a:solidFill>
                <a:latin typeface="Times New Roman" panose="02020603050405020304" pitchFamily="18" charset="0"/>
                <a:cs typeface="Times New Roman" panose="02020603050405020304" pitchFamily="18" charset="0"/>
              </a:rPr>
              <a:t>Kütüphane</a:t>
            </a: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297233" y="518400"/>
            <a:ext cx="4771607" cy="5837949"/>
          </a:xfrm>
        </p:spPr>
        <p:txBody>
          <a:bodyPr anchor="ctr">
            <a:normAutofit fontScale="92500" lnSpcReduction="20000"/>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Kütüphanemiz 12.500 m2 alana ve 1627 kişilik oturma kapasitesine sahiptir. Türkiye'nin alan olarak en büyük vakıf üniversitesi kütüphanesidir.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Kullanıcılarımızın katalog tarama ve araştırma yapabilecekleri 77 adet terminal barındırmaktadır.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Ayrıca kişisel çalışma karelerine (2. kat) ve grup çalışma odalarına (-1. kat) sahiptir.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Kütüphanemizin girişinde 7/24 açık olan ve kullanıcılarımızın ders çalışabilecekleri bir çalışma salonu vardır.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-1. katta görme engelli kullanıcılarımız için tasarlanan Görme Engelliler Odası'nda özel donanım ve ekipmanlar yer almaktadır.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Müzik ve sanat koleksiyonundan oluşan Müzik-Sanat Odası ve 13 terminalin yer aldığı görsel-işitsel kaynakları barındıran Görsel-İşitsel Salonu yine -1. katta bulunmaktadır.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Değerli kişilerin ve yazarların özel koleksiyonları da bu kattadır ve tüm kullanıcılarımız yararlanabilmektedirler.</a:t>
            </a: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41410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1289765"/>
            <a:ext cx="3651101" cy="4270963"/>
          </a:xfrm>
        </p:spPr>
        <p:txBody>
          <a:bodyPr anchor="ctr">
            <a:normAutofit/>
          </a:bodyPr>
          <a:lstStyle/>
          <a:p>
            <a:pPr algn="ctr"/>
            <a:r>
              <a:rPr lang="tr-TR" sz="3600" dirty="0">
                <a:solidFill>
                  <a:srgbClr val="FFFFFF"/>
                </a:solidFill>
                <a:latin typeface="Times New Roman" panose="02020603050405020304" pitchFamily="18" charset="0"/>
                <a:cs typeface="Times New Roman" panose="02020603050405020304" pitchFamily="18" charset="0"/>
              </a:rPr>
              <a:t>KAMPÜS</a:t>
            </a:r>
            <a:br>
              <a:rPr lang="tr-TR" sz="3600" dirty="0">
                <a:solidFill>
                  <a:srgbClr val="FFFFFF"/>
                </a:solidFill>
                <a:latin typeface="Times New Roman" panose="02020603050405020304" pitchFamily="18" charset="0"/>
                <a:cs typeface="Times New Roman" panose="02020603050405020304" pitchFamily="18" charset="0"/>
              </a:rPr>
            </a:br>
            <a:r>
              <a:rPr lang="tr-TR" sz="3600" dirty="0">
                <a:solidFill>
                  <a:srgbClr val="FFFFFF"/>
                </a:solidFill>
                <a:latin typeface="Times New Roman" panose="02020603050405020304" pitchFamily="18" charset="0"/>
                <a:cs typeface="Times New Roman" panose="02020603050405020304" pitchFamily="18" charset="0"/>
              </a:rPr>
              <a:t/>
            </a:r>
            <a:br>
              <a:rPr lang="tr-TR" sz="3600" dirty="0">
                <a:solidFill>
                  <a:srgbClr val="FFFFFF"/>
                </a:solidFill>
                <a:latin typeface="Times New Roman" panose="02020603050405020304" pitchFamily="18" charset="0"/>
                <a:cs typeface="Times New Roman" panose="02020603050405020304" pitchFamily="18" charset="0"/>
              </a:rPr>
            </a:br>
            <a:r>
              <a:rPr lang="tr-TR" sz="3600" dirty="0">
                <a:solidFill>
                  <a:srgbClr val="FFFFFF"/>
                </a:solidFill>
                <a:latin typeface="Times New Roman" panose="02020603050405020304" pitchFamily="18" charset="0"/>
                <a:cs typeface="Times New Roman" panose="02020603050405020304" pitchFamily="18" charset="0"/>
              </a:rPr>
              <a:t/>
            </a:r>
            <a:br>
              <a:rPr lang="tr-TR" sz="3600" dirty="0">
                <a:solidFill>
                  <a:srgbClr val="FFFFFF"/>
                </a:solidFill>
                <a:latin typeface="Times New Roman" panose="02020603050405020304" pitchFamily="18" charset="0"/>
                <a:cs typeface="Times New Roman" panose="02020603050405020304" pitchFamily="18" charset="0"/>
              </a:rPr>
            </a:br>
            <a:r>
              <a:rPr lang="tr-TR" sz="3600" dirty="0">
                <a:solidFill>
                  <a:srgbClr val="FFFFFF"/>
                </a:solidFill>
                <a:latin typeface="Times New Roman" panose="02020603050405020304" pitchFamily="18" charset="0"/>
                <a:cs typeface="Times New Roman" panose="02020603050405020304" pitchFamily="18" charset="0"/>
              </a:rPr>
              <a:t>Kütüphane</a:t>
            </a: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297233" y="518400"/>
            <a:ext cx="4771607" cy="5837949"/>
          </a:xfrm>
        </p:spPr>
        <p:txBody>
          <a:bodyPr anchor="ctr">
            <a:normAutofit/>
          </a:bodyPr>
          <a:lstStyle/>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İnternete bağlanarak kütüphane web sayfasından online katalog veya elektronik kaynak taraması yapılabilir.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Kütüphane web sitesine ve online kataloğa akıllı cihazlardan ulaşmak mümkündür.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Başkent Üniversitesi mensubu kullanıcılar üye olmak koşuluyla kütüphaneden ödünç materyal alabilmektedirler. </a:t>
            </a:r>
          </a:p>
          <a:p>
            <a:pPr algn="just"/>
            <a:r>
              <a:rPr lang="tr-TR" sz="2000" dirty="0">
                <a:solidFill>
                  <a:schemeClr val="tx1">
                    <a:alpha val="80000"/>
                  </a:schemeClr>
                </a:solidFill>
                <a:latin typeface="Times New Roman" panose="02020603050405020304" pitchFamily="18" charset="0"/>
                <a:cs typeface="Times New Roman" panose="02020603050405020304" pitchFamily="18" charset="0"/>
              </a:rPr>
              <a:t>Üye olmak için ise üniversite kimliği ile Ödünç Verme Birimi'ne müracaat edilmesi gerekmektedir. </a:t>
            </a: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60093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2" y="338860"/>
            <a:ext cx="3651101" cy="4270963"/>
          </a:xfrm>
        </p:spPr>
        <p:txBody>
          <a:bodyPr anchor="ctr">
            <a:normAutofit/>
          </a:bodyPr>
          <a:lstStyle/>
          <a:p>
            <a:pPr algn="ctr"/>
            <a:r>
              <a:rPr lang="tr-TR" sz="2800" dirty="0" smtClean="0">
                <a:solidFill>
                  <a:srgbClr val="FFFFFF"/>
                </a:solidFill>
                <a:latin typeface="Times New Roman" panose="02020603050405020304" pitchFamily="18" charset="0"/>
                <a:cs typeface="Times New Roman" panose="02020603050405020304" pitchFamily="18" charset="0"/>
              </a:rPr>
              <a:t>İşletmede Mesleki Eğitim Uygulaması (3+1 Modeli)</a:t>
            </a:r>
            <a:br>
              <a:rPr lang="tr-TR" sz="2800" dirty="0" smtClean="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800" dirty="0" smtClean="0">
                <a:solidFill>
                  <a:srgbClr val="FFFFFF"/>
                </a:solidFill>
                <a:latin typeface="Times New Roman" panose="02020603050405020304" pitchFamily="18" charset="0"/>
                <a:cs typeface="Times New Roman" panose="02020603050405020304" pitchFamily="18" charset="0"/>
              </a:rPr>
              <a:t>‘’İş Yeri Uygulaması Dersi’’</a:t>
            </a:r>
            <a:endParaRPr lang="tr-TR" sz="28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İçerik Yer Tutucusu 2">
            <a:extLst>
              <a:ext uri="{FF2B5EF4-FFF2-40B4-BE49-F238E27FC236}">
                <a16:creationId xmlns:a16="http://schemas.microsoft.com/office/drawing/2014/main" id="{73148032-9DED-BF1A-49B9-F6534E0D0520}"/>
              </a:ext>
            </a:extLst>
          </p:cNvPr>
          <p:cNvSpPr>
            <a:spLocks noGrp="1"/>
          </p:cNvSpPr>
          <p:nvPr>
            <p:ph idx="1"/>
          </p:nvPr>
        </p:nvSpPr>
        <p:spPr>
          <a:xfrm>
            <a:off x="6141245" y="374394"/>
            <a:ext cx="5297547" cy="5981955"/>
          </a:xfrm>
        </p:spPr>
        <p:txBody>
          <a:bodyPr anchor="ctr">
            <a:normAutofit/>
          </a:bodyPr>
          <a:lstStyle/>
          <a:p>
            <a:pPr algn="just"/>
            <a:r>
              <a:rPr lang="tr-TR" sz="2000" dirty="0" smtClean="0">
                <a:solidFill>
                  <a:schemeClr val="tx1">
                    <a:alpha val="80000"/>
                  </a:schemeClr>
                </a:solidFill>
                <a:latin typeface="Times New Roman" panose="02020603050405020304" pitchFamily="18" charset="0"/>
                <a:cs typeface="Times New Roman" panose="02020603050405020304" pitchFamily="18" charset="0"/>
              </a:rPr>
              <a:t>Program kataloğunuzun 4. yarıyılında (Bahar döneminde) yer alan </a:t>
            </a:r>
            <a:r>
              <a:rPr lang="tr-TR" sz="2000" b="1" dirty="0" smtClean="0">
                <a:solidFill>
                  <a:schemeClr val="tx1">
                    <a:alpha val="80000"/>
                  </a:schemeClr>
                </a:solidFill>
                <a:latin typeface="Times New Roman" panose="02020603050405020304" pitchFamily="18" charset="0"/>
                <a:cs typeface="Times New Roman" panose="02020603050405020304" pitchFamily="18" charset="0"/>
              </a:rPr>
              <a:t>‘’İş Yeri Uygulaması’’</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 isimli ders 3+1 modeli olarak adlandırılan </a:t>
            </a:r>
            <a:r>
              <a:rPr lang="tr-TR" sz="2000" b="1" dirty="0" smtClean="0">
                <a:solidFill>
                  <a:schemeClr val="tx1">
                    <a:alpha val="80000"/>
                  </a:schemeClr>
                </a:solidFill>
                <a:latin typeface="Times New Roman" panose="02020603050405020304" pitchFamily="18" charset="0"/>
                <a:cs typeface="Times New Roman" panose="02020603050405020304" pitchFamily="18" charset="0"/>
              </a:rPr>
              <a:t>İşletmede Mesleki Eğitim (İME)</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a:t>
            </a:r>
            <a:r>
              <a:rPr lang="tr-TR" sz="2000" dirty="0" err="1" smtClean="0">
                <a:solidFill>
                  <a:schemeClr val="tx1">
                    <a:alpha val="80000"/>
                  </a:schemeClr>
                </a:solidFill>
                <a:latin typeface="Times New Roman" panose="02020603050405020304" pitchFamily="18" charset="0"/>
                <a:cs typeface="Times New Roman" panose="02020603050405020304" pitchFamily="18" charset="0"/>
              </a:rPr>
              <a:t>dir</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a:t>
            </a:r>
          </a:p>
          <a:p>
            <a:pPr algn="just"/>
            <a:r>
              <a:rPr lang="tr-TR" sz="2000" dirty="0" smtClean="0">
                <a:solidFill>
                  <a:schemeClr val="tx1">
                    <a:alpha val="80000"/>
                  </a:schemeClr>
                </a:solidFill>
                <a:latin typeface="Times New Roman" panose="02020603050405020304" pitchFamily="18" charset="0"/>
                <a:cs typeface="Times New Roman" panose="02020603050405020304" pitchFamily="18" charset="0"/>
              </a:rPr>
              <a:t>İş Yeri Uygulaması dersinin amacı</a:t>
            </a:r>
            <a:r>
              <a:rPr lang="tr-TR" sz="2000" dirty="0">
                <a:solidFill>
                  <a:schemeClr val="tx1">
                    <a:alpha val="80000"/>
                  </a:schemeClr>
                </a:solidFill>
                <a:latin typeface="Times New Roman" panose="02020603050405020304" pitchFamily="18" charset="0"/>
                <a:cs typeface="Times New Roman" panose="02020603050405020304" pitchFamily="18" charset="0"/>
              </a:rPr>
              <a:t>; öğrencilerimizin teorik eğitim süresince edindikleri bilgi, beceri ve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yetkinliklerini </a:t>
            </a:r>
            <a:r>
              <a:rPr lang="tr-TR" sz="2000" dirty="0">
                <a:solidFill>
                  <a:schemeClr val="tx1">
                    <a:alpha val="80000"/>
                  </a:schemeClr>
                </a:solidFill>
                <a:latin typeface="Times New Roman" panose="02020603050405020304" pitchFamily="18" charset="0"/>
                <a:cs typeface="Times New Roman" panose="02020603050405020304" pitchFamily="18" charset="0"/>
              </a:rPr>
              <a:t>gerçek iş ortamlarında uygulayarak </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geliştirmeleridir. </a:t>
            </a:r>
            <a:r>
              <a:rPr lang="tr-TR" sz="2000" dirty="0">
                <a:solidFill>
                  <a:schemeClr val="tx1">
                    <a:alpha val="80000"/>
                  </a:schemeClr>
                </a:solidFill>
                <a:latin typeface="Times New Roman" panose="02020603050405020304" pitchFamily="18" charset="0"/>
                <a:cs typeface="Times New Roman" panose="02020603050405020304" pitchFamily="18" charset="0"/>
              </a:rPr>
              <a:t>Bu model sayesinde öğrencilerimiz mesleki deneyim kazanmakta, karar verme ve problem çözme becerilerini geliştirmekte, iş yaşamını yakından tanıma fırsatı elde etmektedir</a:t>
            </a:r>
            <a:r>
              <a:rPr lang="tr-TR" sz="2000" dirty="0" smtClean="0">
                <a:solidFill>
                  <a:schemeClr val="tx1">
                    <a:alpha val="80000"/>
                  </a:schemeClr>
                </a:solidFill>
                <a:latin typeface="Times New Roman" panose="02020603050405020304" pitchFamily="18" charset="0"/>
                <a:cs typeface="Times New Roman" panose="02020603050405020304" pitchFamily="18" charset="0"/>
              </a:rPr>
              <a:t>. </a:t>
            </a:r>
            <a:r>
              <a:rPr lang="tr-TR" sz="2000" dirty="0" smtClean="0">
                <a:solidFill>
                  <a:srgbClr val="FF0000">
                    <a:alpha val="80000"/>
                  </a:srgbClr>
                </a:solidFill>
                <a:latin typeface="Times New Roman" panose="02020603050405020304" pitchFamily="18" charset="0"/>
                <a:cs typeface="Times New Roman" panose="02020603050405020304" pitchFamily="18" charset="0"/>
              </a:rPr>
              <a:t>Temel amaç; kısa sürede ve öğrenciyken istihdam yaratmaktır.</a:t>
            </a:r>
            <a:endParaRPr lang="tr-TR" sz="2000" dirty="0">
              <a:solidFill>
                <a:srgbClr val="FF0000">
                  <a:alpha val="80000"/>
                </a:srgbClr>
              </a:solidFill>
              <a:latin typeface="Times New Roman" panose="02020603050405020304" pitchFamily="18" charset="0"/>
              <a:cs typeface="Times New Roman" panose="02020603050405020304" pitchFamily="18" charset="0"/>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4" name="Resim 3"/>
          <p:cNvPicPr>
            <a:picLocks noChangeAspect="1"/>
          </p:cNvPicPr>
          <p:nvPr/>
        </p:nvPicPr>
        <p:blipFill>
          <a:blip r:embed="rId2"/>
          <a:stretch>
            <a:fillRect/>
          </a:stretch>
        </p:blipFill>
        <p:spPr>
          <a:xfrm>
            <a:off x="1807488" y="4394531"/>
            <a:ext cx="2405814" cy="1636992"/>
          </a:xfrm>
          <a:prstGeom prst="rect">
            <a:avLst/>
          </a:prstGeom>
        </p:spPr>
      </p:pic>
    </p:spTree>
    <p:extLst>
      <p:ext uri="{BB962C8B-B14F-4D97-AF65-F5344CB8AC3E}">
        <p14:creationId xmlns:p14="http://schemas.microsoft.com/office/powerpoint/2010/main" val="38804539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1" y="374394"/>
            <a:ext cx="3651101" cy="4340629"/>
          </a:xfrm>
        </p:spPr>
        <p:txBody>
          <a:bodyPr anchor="ctr">
            <a:normAutofit/>
          </a:bodyPr>
          <a:lstStyle/>
          <a:p>
            <a:pPr algn="ctr"/>
            <a:r>
              <a:rPr lang="tr-TR" sz="2800" dirty="0" smtClean="0">
                <a:solidFill>
                  <a:srgbClr val="FFFFFF"/>
                </a:solidFill>
                <a:latin typeface="Times New Roman" panose="02020603050405020304" pitchFamily="18" charset="0"/>
                <a:cs typeface="Times New Roman" panose="02020603050405020304" pitchFamily="18" charset="0"/>
              </a:rPr>
              <a:t>İşletmede Mesleki Eğitim Uygulaması (3+1 Modeli)</a:t>
            </a:r>
            <a:br>
              <a:rPr lang="tr-TR" sz="2800" dirty="0" smtClean="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800" dirty="0" smtClean="0">
                <a:solidFill>
                  <a:srgbClr val="FFFFFF"/>
                </a:solidFill>
                <a:latin typeface="Times New Roman" panose="02020603050405020304" pitchFamily="18" charset="0"/>
                <a:cs typeface="Times New Roman" panose="02020603050405020304" pitchFamily="18" charset="0"/>
              </a:rPr>
              <a:t>‘’İş Yeri Uygulaması Dersi’’</a:t>
            </a:r>
            <a:endParaRPr lang="tr-TR" sz="28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İçerik Yer Tutucusu 4"/>
          <p:cNvSpPr>
            <a:spLocks noGrp="1"/>
          </p:cNvSpPr>
          <p:nvPr>
            <p:ph idx="1"/>
          </p:nvPr>
        </p:nvSpPr>
        <p:spPr>
          <a:xfrm>
            <a:off x="6063295" y="374394"/>
            <a:ext cx="5290505" cy="6378098"/>
          </a:xfrm>
        </p:spPr>
        <p:txBody>
          <a:bodyPr>
            <a:normAutofit/>
          </a:bodyPr>
          <a:lstStyle/>
          <a:p>
            <a:pPr algn="ctr"/>
            <a:r>
              <a:rPr lang="tr-TR" sz="2000" b="1" u="sng" dirty="0" smtClean="0">
                <a:latin typeface="Times New Roman" panose="02020603050405020304" pitchFamily="18" charset="0"/>
                <a:cs typeface="Times New Roman" panose="02020603050405020304" pitchFamily="18" charset="0"/>
              </a:rPr>
              <a:t>Ders Detayları:</a:t>
            </a:r>
            <a:br>
              <a:rPr lang="tr-TR" sz="2000" b="1" u="sng" dirty="0" smtClean="0">
                <a:latin typeface="Times New Roman" panose="02020603050405020304" pitchFamily="18" charset="0"/>
                <a:cs typeface="Times New Roman" panose="02020603050405020304" pitchFamily="18" charset="0"/>
              </a:rPr>
            </a:br>
            <a:endParaRPr lang="tr-TR" sz="2000" b="1" u="sng" dirty="0" smtClean="0">
              <a:latin typeface="Times New Roman" panose="02020603050405020304" pitchFamily="18" charset="0"/>
              <a:cs typeface="Times New Roman" panose="02020603050405020304" pitchFamily="18" charset="0"/>
            </a:endParaRPr>
          </a:p>
          <a:p>
            <a:pPr algn="just"/>
            <a:r>
              <a:rPr lang="tr-TR" sz="2000" b="1" dirty="0" err="1" smtClean="0">
                <a:latin typeface="Times New Roman" panose="02020603050405020304" pitchFamily="18" charset="0"/>
                <a:cs typeface="Times New Roman" panose="02020603050405020304" pitchFamily="18" charset="0"/>
              </a:rPr>
              <a:t>GNO’su</a:t>
            </a:r>
            <a:r>
              <a:rPr lang="tr-TR" sz="2000" b="1" dirty="0" smtClean="0">
                <a:latin typeface="Times New Roman" panose="02020603050405020304" pitchFamily="18" charset="0"/>
                <a:cs typeface="Times New Roman" panose="02020603050405020304" pitchFamily="18" charset="0"/>
              </a:rPr>
              <a:t> 1.80</a:t>
            </a:r>
            <a:r>
              <a:rPr lang="tr-TR" sz="2000" dirty="0" smtClean="0">
                <a:latin typeface="Times New Roman" panose="02020603050405020304" pitchFamily="18" charset="0"/>
                <a:cs typeface="Times New Roman" panose="02020603050405020304" pitchFamily="18" charset="0"/>
              </a:rPr>
              <a:t> ve üstü olan öğrenciler İş Yeri Uygulaması dersine katılım sağlayabilirler.</a:t>
            </a:r>
          </a:p>
          <a:p>
            <a:pPr algn="just"/>
            <a:r>
              <a:rPr lang="tr-TR" sz="2000" dirty="0" smtClean="0">
                <a:latin typeface="Times New Roman" panose="02020603050405020304" pitchFamily="18" charset="0"/>
                <a:cs typeface="Times New Roman" panose="02020603050405020304" pitchFamily="18" charset="0"/>
              </a:rPr>
              <a:t>Asgari olarak </a:t>
            </a:r>
            <a:r>
              <a:rPr lang="tr-TR" sz="2000" b="1" dirty="0" smtClean="0">
                <a:latin typeface="Times New Roman" panose="02020603050405020304" pitchFamily="18" charset="0"/>
                <a:cs typeface="Times New Roman" panose="02020603050405020304" pitchFamily="18" charset="0"/>
              </a:rPr>
              <a:t>70 iş günü </a:t>
            </a:r>
            <a:r>
              <a:rPr lang="tr-TR" sz="2000" dirty="0" smtClean="0">
                <a:latin typeface="Times New Roman" panose="02020603050405020304" pitchFamily="18" charset="0"/>
                <a:cs typeface="Times New Roman" panose="02020603050405020304" pitchFamily="18" charset="0"/>
              </a:rPr>
              <a:t>veya bir dönem boyunca İş Yeri Uygulaması dersi devam etmekte olup, ders kapsamında programınızla ilgili olan bir işletmede </a:t>
            </a:r>
            <a:r>
              <a:rPr lang="tr-TR" sz="2000" b="1" dirty="0" smtClean="0">
                <a:latin typeface="Times New Roman" panose="02020603050405020304" pitchFamily="18" charset="0"/>
                <a:cs typeface="Times New Roman" panose="02020603050405020304" pitchFamily="18" charset="0"/>
              </a:rPr>
              <a:t>tam zamanlı </a:t>
            </a:r>
            <a:r>
              <a:rPr lang="tr-TR" sz="2000" dirty="0" smtClean="0">
                <a:latin typeface="Times New Roman" panose="02020603050405020304" pitchFamily="18" charset="0"/>
                <a:cs typeface="Times New Roman" panose="02020603050405020304" pitchFamily="18" charset="0"/>
              </a:rPr>
              <a:t>şekilde ve </a:t>
            </a:r>
            <a:r>
              <a:rPr lang="tr-TR" sz="2000" b="1" dirty="0" smtClean="0">
                <a:latin typeface="Times New Roman" panose="02020603050405020304" pitchFamily="18" charset="0"/>
                <a:cs typeface="Times New Roman" panose="02020603050405020304" pitchFamily="18" charset="0"/>
              </a:rPr>
              <a:t>yüz yüze olarak </a:t>
            </a:r>
            <a:r>
              <a:rPr lang="tr-TR" sz="2000" dirty="0" smtClean="0">
                <a:latin typeface="Times New Roman" panose="02020603050405020304" pitchFamily="18" charset="0"/>
                <a:cs typeface="Times New Roman" panose="02020603050405020304" pitchFamily="18" charset="0"/>
              </a:rPr>
              <a:t>iş yeri uygulaması yapılacaktır.</a:t>
            </a:r>
          </a:p>
          <a:p>
            <a:pPr algn="just"/>
            <a:r>
              <a:rPr lang="tr-TR" sz="2000" dirty="0" smtClean="0">
                <a:latin typeface="Times New Roman" panose="02020603050405020304" pitchFamily="18" charset="0"/>
                <a:cs typeface="Times New Roman" panose="02020603050405020304" pitchFamily="18" charset="0"/>
              </a:rPr>
              <a:t>İş Yeri Uygulaması dersi süresince; işletmeler </a:t>
            </a:r>
            <a:r>
              <a:rPr lang="tr-TR" sz="2000" b="1" dirty="0" smtClean="0">
                <a:latin typeface="Times New Roman" panose="02020603050405020304" pitchFamily="18" charset="0"/>
                <a:cs typeface="Times New Roman" panose="02020603050405020304" pitchFamily="18" charset="0"/>
              </a:rPr>
              <a:t>asgari ücretin</a:t>
            </a:r>
            <a:r>
              <a:rPr lang="tr-TR" sz="2000" dirty="0" smtClean="0">
                <a:latin typeface="Times New Roman" panose="02020603050405020304" pitchFamily="18" charset="0"/>
                <a:cs typeface="Times New Roman" panose="02020603050405020304" pitchFamily="18" charset="0"/>
              </a:rPr>
              <a:t> 3’te 1’i oranında maaş/ücret vermektedir.</a:t>
            </a:r>
          </a:p>
          <a:p>
            <a:pPr algn="just"/>
            <a:r>
              <a:rPr lang="tr-TR" sz="2000" dirty="0" smtClean="0">
                <a:latin typeface="Times New Roman" panose="02020603050405020304" pitchFamily="18" charset="0"/>
                <a:cs typeface="Times New Roman" panose="02020603050405020304" pitchFamily="18" charset="0"/>
              </a:rPr>
              <a:t>İş Yeri Uygulaması dersi süresince; Başkent Üniversitesi uygulama sürecinde dahil olacak öğrencilere iş kazalarına ve meslek hastalıklarına karşı </a:t>
            </a:r>
            <a:r>
              <a:rPr lang="tr-TR" sz="2000" b="1" dirty="0" smtClean="0">
                <a:latin typeface="Times New Roman" panose="02020603050405020304" pitchFamily="18" charset="0"/>
                <a:cs typeface="Times New Roman" panose="02020603050405020304" pitchFamily="18" charset="0"/>
              </a:rPr>
              <a:t>sigorta</a:t>
            </a:r>
            <a:r>
              <a:rPr lang="tr-TR" sz="2000" dirty="0" smtClean="0">
                <a:latin typeface="Times New Roman" panose="02020603050405020304" pitchFamily="18" charset="0"/>
                <a:cs typeface="Times New Roman" panose="02020603050405020304" pitchFamily="18" charset="0"/>
              </a:rPr>
              <a:t> yapmaktadır.</a:t>
            </a:r>
          </a:p>
          <a:p>
            <a:pPr algn="just"/>
            <a:r>
              <a:rPr lang="tr-TR" sz="2000" dirty="0" smtClean="0">
                <a:latin typeface="Times New Roman" panose="02020603050405020304" pitchFamily="18" charset="0"/>
                <a:cs typeface="Times New Roman" panose="02020603050405020304" pitchFamily="18" charset="0"/>
              </a:rPr>
              <a:t>İşletmelerdeki uygulama </a:t>
            </a:r>
            <a:r>
              <a:rPr lang="tr-TR" sz="2000" dirty="0">
                <a:latin typeface="Times New Roman" panose="02020603050405020304" pitchFamily="18" charset="0"/>
                <a:cs typeface="Times New Roman" panose="02020603050405020304" pitchFamily="18" charset="0"/>
              </a:rPr>
              <a:t>sürecine düzenli </a:t>
            </a:r>
            <a:r>
              <a:rPr lang="tr-TR" sz="2000" b="1" dirty="0">
                <a:latin typeface="Times New Roman" panose="02020603050405020304" pitchFamily="18" charset="0"/>
                <a:cs typeface="Times New Roman" panose="02020603050405020304" pitchFamily="18" charset="0"/>
              </a:rPr>
              <a:t>devam edilmesi </a:t>
            </a:r>
            <a:r>
              <a:rPr lang="tr-TR" sz="2000" dirty="0" smtClean="0">
                <a:latin typeface="Times New Roman" panose="02020603050405020304" pitchFamily="18" charset="0"/>
                <a:cs typeface="Times New Roman" panose="02020603050405020304" pitchFamily="18" charset="0"/>
              </a:rPr>
              <a:t>zorunluluk arz etmektedir. </a:t>
            </a:r>
            <a:endParaRPr lang="tr-TR" sz="2000" dirty="0">
              <a:latin typeface="Times New Roman" panose="02020603050405020304" pitchFamily="18" charset="0"/>
              <a:cs typeface="Times New Roman" panose="02020603050405020304" pitchFamily="18" charset="0"/>
            </a:endParaRPr>
          </a:p>
        </p:txBody>
      </p:sp>
      <p:pic>
        <p:nvPicPr>
          <p:cNvPr id="13" name="Resim 12"/>
          <p:cNvPicPr>
            <a:picLocks noChangeAspect="1"/>
          </p:cNvPicPr>
          <p:nvPr/>
        </p:nvPicPr>
        <p:blipFill>
          <a:blip r:embed="rId2"/>
          <a:stretch>
            <a:fillRect/>
          </a:stretch>
        </p:blipFill>
        <p:spPr>
          <a:xfrm>
            <a:off x="1810224" y="4340587"/>
            <a:ext cx="2405814" cy="1636992"/>
          </a:xfrm>
          <a:prstGeom prst="rect">
            <a:avLst/>
          </a:prstGeom>
        </p:spPr>
      </p:pic>
    </p:spTree>
    <p:extLst>
      <p:ext uri="{BB962C8B-B14F-4D97-AF65-F5344CB8AC3E}">
        <p14:creationId xmlns:p14="http://schemas.microsoft.com/office/powerpoint/2010/main" val="22918289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1" y="374394"/>
            <a:ext cx="3651101" cy="4270963"/>
          </a:xfrm>
        </p:spPr>
        <p:txBody>
          <a:bodyPr anchor="ctr">
            <a:normAutofit/>
          </a:bodyPr>
          <a:lstStyle/>
          <a:p>
            <a:pPr algn="ctr"/>
            <a:r>
              <a:rPr lang="tr-TR" sz="2800" dirty="0" smtClean="0">
                <a:solidFill>
                  <a:srgbClr val="FFFFFF"/>
                </a:solidFill>
                <a:latin typeface="Times New Roman" panose="02020603050405020304" pitchFamily="18" charset="0"/>
                <a:cs typeface="Times New Roman" panose="02020603050405020304" pitchFamily="18" charset="0"/>
              </a:rPr>
              <a:t>İşletmede Mesleki Eğitim Uygulaması (3+1 Modeli)</a:t>
            </a:r>
            <a:br>
              <a:rPr lang="tr-TR" sz="2800" dirty="0" smtClean="0">
                <a:solidFill>
                  <a:srgbClr val="FFFFFF"/>
                </a:solidFill>
                <a:latin typeface="Times New Roman" panose="02020603050405020304" pitchFamily="18" charset="0"/>
                <a:cs typeface="Times New Roman" panose="02020603050405020304" pitchFamily="18" charset="0"/>
              </a:rPr>
            </a:br>
            <a:r>
              <a:rPr lang="tr-TR" sz="2800" dirty="0">
                <a:solidFill>
                  <a:srgbClr val="FFFFFF"/>
                </a:solidFill>
                <a:latin typeface="Times New Roman" panose="02020603050405020304" pitchFamily="18" charset="0"/>
                <a:cs typeface="Times New Roman" panose="02020603050405020304" pitchFamily="18" charset="0"/>
              </a:rPr>
              <a:t/>
            </a:r>
            <a:br>
              <a:rPr lang="tr-TR" sz="2800" dirty="0">
                <a:solidFill>
                  <a:srgbClr val="FFFFFF"/>
                </a:solidFill>
                <a:latin typeface="Times New Roman" panose="02020603050405020304" pitchFamily="18" charset="0"/>
                <a:cs typeface="Times New Roman" panose="02020603050405020304" pitchFamily="18" charset="0"/>
              </a:rPr>
            </a:br>
            <a:r>
              <a:rPr lang="tr-TR" sz="2800" dirty="0" smtClean="0">
                <a:solidFill>
                  <a:srgbClr val="FFFFFF"/>
                </a:solidFill>
                <a:latin typeface="Times New Roman" panose="02020603050405020304" pitchFamily="18" charset="0"/>
                <a:cs typeface="Times New Roman" panose="02020603050405020304" pitchFamily="18" charset="0"/>
              </a:rPr>
              <a:t>‘’İş Yeri Uygulaması Dersi’’</a:t>
            </a:r>
            <a:endParaRPr lang="tr-TR" sz="28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İçerik Yer Tutucusu 4"/>
          <p:cNvSpPr>
            <a:spLocks noGrp="1"/>
          </p:cNvSpPr>
          <p:nvPr>
            <p:ph idx="1"/>
          </p:nvPr>
        </p:nvSpPr>
        <p:spPr>
          <a:xfrm>
            <a:off x="6063295" y="211014"/>
            <a:ext cx="5290505" cy="6541477"/>
          </a:xfrm>
        </p:spPr>
        <p:txBody>
          <a:bodyPr>
            <a:normAutofit/>
          </a:bodyPr>
          <a:lstStyle/>
          <a:p>
            <a:pPr algn="just"/>
            <a:r>
              <a:rPr lang="tr-TR" sz="2000" dirty="0" smtClean="0">
                <a:latin typeface="Times New Roman" panose="02020603050405020304" pitchFamily="18" charset="0"/>
                <a:cs typeface="Times New Roman" panose="02020603050405020304" pitchFamily="18" charset="0"/>
              </a:rPr>
              <a:t>İşletmede Mesleki </a:t>
            </a:r>
            <a:r>
              <a:rPr lang="tr-TR" sz="2000" dirty="0">
                <a:latin typeface="Times New Roman" panose="02020603050405020304" pitchFamily="18" charset="0"/>
                <a:cs typeface="Times New Roman" panose="02020603050405020304" pitchFamily="18" charset="0"/>
              </a:rPr>
              <a:t>Eğitim Modeli ile öğrencilerimiz henüz öğrenimlerini sürdürürken iş hayatına adım </a:t>
            </a:r>
            <a:r>
              <a:rPr lang="tr-TR" sz="2000" dirty="0" smtClean="0">
                <a:latin typeface="Times New Roman" panose="02020603050405020304" pitchFamily="18" charset="0"/>
                <a:cs typeface="Times New Roman" panose="02020603050405020304" pitchFamily="18" charset="0"/>
              </a:rPr>
              <a:t>atmakta, </a:t>
            </a:r>
            <a:r>
              <a:rPr lang="tr-TR" sz="2000" dirty="0">
                <a:latin typeface="Times New Roman" panose="02020603050405020304" pitchFamily="18" charset="0"/>
                <a:cs typeface="Times New Roman" panose="02020603050405020304" pitchFamily="18" charset="0"/>
              </a:rPr>
              <a:t>mezuniyet sonrasında </a:t>
            </a:r>
            <a:r>
              <a:rPr lang="tr-TR" sz="2000" dirty="0" smtClean="0">
                <a:latin typeface="Times New Roman" panose="02020603050405020304" pitchFamily="18" charset="0"/>
                <a:cs typeface="Times New Roman" panose="02020603050405020304" pitchFamily="18" charset="0"/>
              </a:rPr>
              <a:t>aranmakta olan </a:t>
            </a:r>
            <a:r>
              <a:rPr lang="tr-TR" sz="2000" dirty="0">
                <a:latin typeface="Times New Roman" panose="02020603050405020304" pitchFamily="18" charset="0"/>
                <a:cs typeface="Times New Roman" panose="02020603050405020304" pitchFamily="18" charset="0"/>
              </a:rPr>
              <a:t>deneyime sahip bireyler olarak kariyerlerine daha güçlü bir başlangıç yapabilmektedirler</a:t>
            </a:r>
            <a:r>
              <a:rPr lang="tr-TR" sz="200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a:p>
            <a:pPr algn="just"/>
            <a:r>
              <a:rPr lang="tr-TR" sz="2000" dirty="0" smtClean="0">
                <a:latin typeface="Times New Roman" panose="02020603050405020304" pitchFamily="18" charset="0"/>
                <a:cs typeface="Times New Roman" panose="02020603050405020304" pitchFamily="18" charset="0"/>
              </a:rPr>
              <a:t>Gelecek dönemlerde İş Yeri Uygulaması dersi ile ilgili olarak daha detaylı bilgiler ve detaylı oryantasyon sizlere tarafımızca sağlanacaktır.</a:t>
            </a:r>
          </a:p>
          <a:p>
            <a:pPr algn="just"/>
            <a:endParaRPr lang="tr-TR" sz="2000" dirty="0" smtClean="0">
              <a:latin typeface="Times New Roman" panose="02020603050405020304" pitchFamily="18" charset="0"/>
              <a:cs typeface="Times New Roman" panose="02020603050405020304" pitchFamily="18" charset="0"/>
            </a:endParaRPr>
          </a:p>
          <a:p>
            <a:pPr algn="just"/>
            <a:endParaRPr lang="tr-TR" sz="2000" dirty="0" smtClean="0">
              <a:latin typeface="Times New Roman" panose="02020603050405020304" pitchFamily="18" charset="0"/>
              <a:cs typeface="Times New Roman" panose="02020603050405020304" pitchFamily="18" charset="0"/>
            </a:endParaRPr>
          </a:p>
          <a:p>
            <a:pPr algn="just"/>
            <a:endParaRPr lang="tr-TR" sz="2000" dirty="0">
              <a:latin typeface="Times New Roman" panose="02020603050405020304" pitchFamily="18" charset="0"/>
              <a:cs typeface="Times New Roman" panose="02020603050405020304" pitchFamily="18" charset="0"/>
            </a:endParaRPr>
          </a:p>
        </p:txBody>
      </p:sp>
      <p:pic>
        <p:nvPicPr>
          <p:cNvPr id="3" name="Resim 2"/>
          <p:cNvPicPr>
            <a:picLocks noChangeAspect="1"/>
          </p:cNvPicPr>
          <p:nvPr/>
        </p:nvPicPr>
        <p:blipFill>
          <a:blip r:embed="rId2"/>
          <a:stretch>
            <a:fillRect/>
          </a:stretch>
        </p:blipFill>
        <p:spPr>
          <a:xfrm>
            <a:off x="1806751" y="4379526"/>
            <a:ext cx="2408129" cy="1639966"/>
          </a:xfrm>
          <a:prstGeom prst="rect">
            <a:avLst/>
          </a:prstGeom>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7260" y="3528402"/>
            <a:ext cx="3722744" cy="3187277"/>
          </a:xfrm>
          <a:prstGeom prst="rect">
            <a:avLst/>
          </a:prstGeom>
        </p:spPr>
      </p:pic>
    </p:spTree>
    <p:extLst>
      <p:ext uri="{BB962C8B-B14F-4D97-AF65-F5344CB8AC3E}">
        <p14:creationId xmlns:p14="http://schemas.microsoft.com/office/powerpoint/2010/main" val="3393405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1" y="1242052"/>
            <a:ext cx="3651101" cy="4332271"/>
          </a:xfrm>
        </p:spPr>
        <p:txBody>
          <a:bodyPr anchor="ctr">
            <a:normAutofit/>
          </a:bodyPr>
          <a:lstStyle/>
          <a:p>
            <a:pPr algn="ctr"/>
            <a:r>
              <a:rPr lang="tr-TR" sz="3600" dirty="0" smtClean="0">
                <a:solidFill>
                  <a:srgbClr val="FFFFFF"/>
                </a:solidFill>
                <a:latin typeface="Times New Roman" panose="02020603050405020304" pitchFamily="18" charset="0"/>
                <a:cs typeface="Times New Roman" panose="02020603050405020304" pitchFamily="18" charset="0"/>
              </a:rPr>
              <a:t>Mezunların İş İmkanları</a:t>
            </a:r>
            <a:endParaRPr lang="tr-TR" sz="36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İçerik Yer Tutucusu 4"/>
          <p:cNvSpPr>
            <a:spLocks noGrp="1"/>
          </p:cNvSpPr>
          <p:nvPr>
            <p:ph idx="1"/>
          </p:nvPr>
        </p:nvSpPr>
        <p:spPr>
          <a:xfrm>
            <a:off x="5941715" y="211014"/>
            <a:ext cx="5412085" cy="6541477"/>
          </a:xfrm>
        </p:spPr>
        <p:txBody>
          <a:bodyPr>
            <a:normAutofit/>
          </a:bodyPr>
          <a:lstStyle/>
          <a:p>
            <a:pPr algn="ctr"/>
            <a:r>
              <a:rPr lang="tr-TR" sz="2000" b="1" u="sng" dirty="0">
                <a:latin typeface="Times New Roman" panose="02020603050405020304" pitchFamily="18" charset="0"/>
                <a:cs typeface="Times New Roman" panose="02020603050405020304" pitchFamily="18" charset="0"/>
              </a:rPr>
              <a:t>Dış Ticaret Programı mezunlarımızın iş imkânı bulabilecekleri ve halihazırda çalışmakta oldukları ilgili iş kolları ve iş alanları aşağıda sunulmuştur.</a:t>
            </a:r>
            <a:endParaRPr lang="tr-TR" sz="2000" b="1" u="sng" dirty="0" smtClean="0">
              <a:latin typeface="Times New Roman" panose="02020603050405020304" pitchFamily="18" charset="0"/>
              <a:cs typeface="Times New Roman" panose="02020603050405020304" pitchFamily="18" charset="0"/>
            </a:endParaRPr>
          </a:p>
          <a:p>
            <a:pPr algn="just"/>
            <a:endParaRPr lang="tr-TR" sz="2000" dirty="0" smtClean="0">
              <a:latin typeface="Times New Roman" panose="02020603050405020304" pitchFamily="18" charset="0"/>
              <a:cs typeface="Times New Roman" panose="02020603050405020304" pitchFamily="18" charset="0"/>
            </a:endParaRPr>
          </a:p>
          <a:p>
            <a:pPr algn="just"/>
            <a:r>
              <a:rPr lang="tr-TR" sz="2000" dirty="0" smtClean="0">
                <a:latin typeface="Times New Roman" panose="02020603050405020304" pitchFamily="18" charset="0"/>
                <a:cs typeface="Times New Roman" panose="02020603050405020304" pitchFamily="18" charset="0"/>
              </a:rPr>
              <a:t>Gümrük </a:t>
            </a:r>
            <a:r>
              <a:rPr lang="tr-TR" sz="2000" dirty="0">
                <a:latin typeface="Times New Roman" panose="02020603050405020304" pitchFamily="18" charset="0"/>
                <a:cs typeface="Times New Roman" panose="02020603050405020304" pitchFamily="18" charset="0"/>
              </a:rPr>
              <a:t>operasyonları ve gümrük işlemleri yapan ''Gümrük Müşavirlik firmalarında'' Gümrük Müşavir Yardımcılığı unvanı ile kariyer hayatına başlama olanağı,</a:t>
            </a:r>
          </a:p>
          <a:p>
            <a:pPr algn="just"/>
            <a:endParaRPr lang="tr-TR" sz="2000" dirty="0">
              <a:latin typeface="Times New Roman" panose="02020603050405020304" pitchFamily="18" charset="0"/>
              <a:cs typeface="Times New Roman" panose="02020603050405020304" pitchFamily="18" charset="0"/>
            </a:endParaRPr>
          </a:p>
          <a:p>
            <a:pPr algn="just"/>
            <a:r>
              <a:rPr lang="tr-TR" sz="2000" dirty="0" smtClean="0">
                <a:latin typeface="Times New Roman" panose="02020603050405020304" pitchFamily="18" charset="0"/>
                <a:cs typeface="Times New Roman" panose="02020603050405020304" pitchFamily="18" charset="0"/>
              </a:rPr>
              <a:t>Çeşitli </a:t>
            </a:r>
            <a:r>
              <a:rPr lang="tr-TR" sz="2000" dirty="0">
                <a:latin typeface="Times New Roman" panose="02020603050405020304" pitchFamily="18" charset="0"/>
                <a:cs typeface="Times New Roman" panose="02020603050405020304" pitchFamily="18" charset="0"/>
              </a:rPr>
              <a:t>devlet </a:t>
            </a:r>
            <a:r>
              <a:rPr lang="tr-TR" sz="2000" dirty="0" smtClean="0">
                <a:latin typeface="Times New Roman" panose="02020603050405020304" pitchFamily="18" charset="0"/>
                <a:cs typeface="Times New Roman" panose="02020603050405020304" pitchFamily="18" charset="0"/>
              </a:rPr>
              <a:t>kurumlarında (özellikle </a:t>
            </a:r>
            <a:r>
              <a:rPr lang="tr-TR" sz="2000" dirty="0">
                <a:latin typeface="Times New Roman" panose="02020603050405020304" pitchFamily="18" charset="0"/>
                <a:cs typeface="Times New Roman" panose="02020603050405020304" pitchFamily="18" charset="0"/>
              </a:rPr>
              <a:t>T.C. Ticaret Bakanlığı vb.) ve özel sektör kuruluşlarının başta dış ticaret/uluslararası ticaret departmanlarında (İHRACAT &amp; İTHALAT Birimi) ve diğer tüm ilgili birimlerinde çalışma olanağı,</a:t>
            </a:r>
          </a:p>
          <a:p>
            <a:pPr algn="just"/>
            <a:endParaRPr lang="tr-TR" sz="2000" dirty="0">
              <a:latin typeface="Times New Roman" panose="02020603050405020304" pitchFamily="18" charset="0"/>
              <a:cs typeface="Times New Roman" panose="02020603050405020304" pitchFamily="18" charset="0"/>
            </a:endParaRPr>
          </a:p>
          <a:p>
            <a:pPr algn="just"/>
            <a:r>
              <a:rPr lang="tr-TR" sz="2000" dirty="0" smtClean="0">
                <a:latin typeface="Times New Roman" panose="02020603050405020304" pitchFamily="18" charset="0"/>
                <a:cs typeface="Times New Roman" panose="02020603050405020304" pitchFamily="18" charset="0"/>
              </a:rPr>
              <a:t>Uluslararası </a:t>
            </a:r>
            <a:r>
              <a:rPr lang="tr-TR" sz="2000" dirty="0">
                <a:latin typeface="Times New Roman" panose="02020603050405020304" pitchFamily="18" charset="0"/>
                <a:cs typeface="Times New Roman" panose="02020603050405020304" pitchFamily="18" charset="0"/>
              </a:rPr>
              <a:t>taşımacılık ve uluslararası nakliyat hizmeti sunan lojistik işletmelerinin </a:t>
            </a:r>
            <a:r>
              <a:rPr lang="tr-TR" sz="2000" dirty="0" err="1">
                <a:latin typeface="Times New Roman" panose="02020603050405020304" pitchFamily="18" charset="0"/>
                <a:cs typeface="Times New Roman" panose="02020603050405020304" pitchFamily="18" charset="0"/>
              </a:rPr>
              <a:t>operasyonel</a:t>
            </a:r>
            <a:r>
              <a:rPr lang="tr-TR" sz="2000" dirty="0">
                <a:latin typeface="Times New Roman" panose="02020603050405020304" pitchFamily="18" charset="0"/>
                <a:cs typeface="Times New Roman" panose="02020603050405020304" pitchFamily="18" charset="0"/>
              </a:rPr>
              <a:t> birimlerinde istihdam edilebilme imkanı,</a:t>
            </a:r>
          </a:p>
        </p:txBody>
      </p:sp>
    </p:spTree>
    <p:extLst>
      <p:ext uri="{BB962C8B-B14F-4D97-AF65-F5344CB8AC3E}">
        <p14:creationId xmlns:p14="http://schemas.microsoft.com/office/powerpoint/2010/main" val="19835785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45071" y="1242052"/>
            <a:ext cx="3651101" cy="4332271"/>
          </a:xfrm>
        </p:spPr>
        <p:txBody>
          <a:bodyPr anchor="ctr">
            <a:normAutofit/>
          </a:bodyPr>
          <a:lstStyle/>
          <a:p>
            <a:pPr algn="ctr"/>
            <a:r>
              <a:rPr lang="tr-TR" sz="3600" dirty="0" smtClean="0">
                <a:solidFill>
                  <a:srgbClr val="FFFFFF"/>
                </a:solidFill>
                <a:latin typeface="Times New Roman" panose="02020603050405020304" pitchFamily="18" charset="0"/>
                <a:cs typeface="Times New Roman" panose="02020603050405020304" pitchFamily="18" charset="0"/>
              </a:rPr>
              <a:t>Mezunların İş İmkanları</a:t>
            </a:r>
            <a:endParaRPr lang="tr-TR" sz="36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İçerik Yer Tutucusu 4"/>
          <p:cNvSpPr>
            <a:spLocks noGrp="1"/>
          </p:cNvSpPr>
          <p:nvPr>
            <p:ph idx="1"/>
          </p:nvPr>
        </p:nvSpPr>
        <p:spPr>
          <a:xfrm>
            <a:off x="5941715" y="211014"/>
            <a:ext cx="5412085" cy="6541477"/>
          </a:xfrm>
        </p:spPr>
        <p:txBody>
          <a:bodyPr>
            <a:normAutofit/>
          </a:bodyPr>
          <a:lstStyle/>
          <a:p>
            <a:pPr algn="just"/>
            <a:r>
              <a:rPr lang="tr-TR" sz="2000" dirty="0" smtClean="0">
                <a:latin typeface="Times New Roman" panose="02020603050405020304" pitchFamily="18" charset="0"/>
                <a:cs typeface="Times New Roman" panose="02020603050405020304" pitchFamily="18" charset="0"/>
              </a:rPr>
              <a:t>Büyük </a:t>
            </a:r>
            <a:r>
              <a:rPr lang="tr-TR" sz="2000" dirty="0">
                <a:latin typeface="Times New Roman" panose="02020603050405020304" pitchFamily="18" charset="0"/>
                <a:cs typeface="Times New Roman" panose="02020603050405020304" pitchFamily="18" charset="0"/>
              </a:rPr>
              <a:t>ve küçük çaplı işletmelerin e-ticaret, e-ihracat, satış, pazarlama, muhasebe, tedarik, satın alma vb. gibi idari bölümlerinde,</a:t>
            </a:r>
          </a:p>
          <a:p>
            <a:pPr algn="just"/>
            <a:endParaRPr lang="tr-TR" sz="2000" dirty="0">
              <a:latin typeface="Times New Roman" panose="02020603050405020304" pitchFamily="18" charset="0"/>
              <a:cs typeface="Times New Roman" panose="02020603050405020304" pitchFamily="18" charset="0"/>
            </a:endParaRPr>
          </a:p>
          <a:p>
            <a:pPr algn="just"/>
            <a:r>
              <a:rPr lang="tr-TR" sz="2000" dirty="0" smtClean="0">
                <a:latin typeface="Times New Roman" panose="02020603050405020304" pitchFamily="18" charset="0"/>
                <a:cs typeface="Times New Roman" panose="02020603050405020304" pitchFamily="18" charset="0"/>
              </a:rPr>
              <a:t>Yatırım </a:t>
            </a:r>
            <a:r>
              <a:rPr lang="tr-TR" sz="2000" dirty="0">
                <a:latin typeface="Times New Roman" panose="02020603050405020304" pitchFamily="18" charset="0"/>
                <a:cs typeface="Times New Roman" panose="02020603050405020304" pitchFamily="18" charset="0"/>
              </a:rPr>
              <a:t>işletmeleri ve finansman/fon </a:t>
            </a:r>
            <a:r>
              <a:rPr lang="tr-TR" sz="2000" dirty="0" smtClean="0">
                <a:latin typeface="Times New Roman" panose="02020603050405020304" pitchFamily="18" charset="0"/>
                <a:cs typeface="Times New Roman" panose="02020603050405020304" pitchFamily="18" charset="0"/>
              </a:rPr>
              <a:t>sağlayan kurumlarda</a:t>
            </a:r>
            <a:r>
              <a:rPr lang="tr-TR" sz="2000" dirty="0">
                <a:latin typeface="Times New Roman" panose="02020603050405020304" pitchFamily="18" charset="0"/>
                <a:cs typeface="Times New Roman" panose="02020603050405020304" pitchFamily="18" charset="0"/>
              </a:rPr>
              <a:t>,</a:t>
            </a:r>
          </a:p>
          <a:p>
            <a:pPr algn="just"/>
            <a:endParaRPr lang="tr-TR" sz="2000" dirty="0">
              <a:latin typeface="Times New Roman" panose="02020603050405020304" pitchFamily="18" charset="0"/>
              <a:cs typeface="Times New Roman" panose="02020603050405020304" pitchFamily="18" charset="0"/>
            </a:endParaRPr>
          </a:p>
          <a:p>
            <a:pPr algn="just"/>
            <a:r>
              <a:rPr lang="tr-TR" sz="2000" dirty="0" smtClean="0">
                <a:latin typeface="Times New Roman" panose="02020603050405020304" pitchFamily="18" charset="0"/>
                <a:cs typeface="Times New Roman" panose="02020603050405020304" pitchFamily="18" charset="0"/>
              </a:rPr>
              <a:t>Kamu </a:t>
            </a:r>
            <a:r>
              <a:rPr lang="tr-TR" sz="2000" dirty="0">
                <a:latin typeface="Times New Roman" panose="02020603050405020304" pitchFamily="18" charset="0"/>
                <a:cs typeface="Times New Roman" panose="02020603050405020304" pitchFamily="18" charset="0"/>
              </a:rPr>
              <a:t>veya özel sermayeli bankalarda,</a:t>
            </a:r>
          </a:p>
          <a:p>
            <a:pPr algn="just"/>
            <a:endParaRPr lang="tr-TR" sz="2000" dirty="0">
              <a:latin typeface="Times New Roman" panose="02020603050405020304" pitchFamily="18" charset="0"/>
              <a:cs typeface="Times New Roman" panose="02020603050405020304" pitchFamily="18" charset="0"/>
            </a:endParaRPr>
          </a:p>
          <a:p>
            <a:pPr algn="just"/>
            <a:r>
              <a:rPr lang="tr-TR" sz="2000" dirty="0" smtClean="0">
                <a:latin typeface="Times New Roman" panose="02020603050405020304" pitchFamily="18" charset="0"/>
                <a:cs typeface="Times New Roman" panose="02020603050405020304" pitchFamily="18" charset="0"/>
              </a:rPr>
              <a:t>Türkiye </a:t>
            </a:r>
            <a:r>
              <a:rPr lang="tr-TR" sz="2000" dirty="0">
                <a:latin typeface="Times New Roman" panose="02020603050405020304" pitchFamily="18" charset="0"/>
                <a:cs typeface="Times New Roman" panose="02020603050405020304" pitchFamily="18" charset="0"/>
              </a:rPr>
              <a:t>İhracatçılar Meclisi, İlgili İhracatçı Birlikleri, Ticaret Odaları, Sanayi Odaları, Ticaret Borsaları, Odalar ve Borsalar Birliği, Liman İşletmeleri vb. gibi ticaret ile iştigal olan idari kurum ve kuruluşlarda çalışabilme imkanı bulunmaktadır</a:t>
            </a:r>
            <a:r>
              <a:rPr lang="tr-TR" sz="2000" dirty="0" smtClean="0">
                <a:latin typeface="Times New Roman" panose="02020603050405020304" pitchFamily="18" charset="0"/>
                <a:cs typeface="Times New Roman" panose="02020603050405020304" pitchFamily="18" charset="0"/>
              </a:rPr>
              <a:t>.</a:t>
            </a:r>
          </a:p>
          <a:p>
            <a:pPr algn="just"/>
            <a:r>
              <a:rPr lang="tr-TR" sz="2000" dirty="0" smtClean="0">
                <a:latin typeface="Times New Roman" panose="02020603050405020304" pitchFamily="18" charset="0"/>
                <a:cs typeface="Times New Roman" panose="02020603050405020304" pitchFamily="18" charset="0"/>
              </a:rPr>
              <a:t>Ayrıca </a:t>
            </a:r>
            <a:r>
              <a:rPr lang="tr-TR" sz="2000" dirty="0">
                <a:latin typeface="Times New Roman" panose="02020603050405020304" pitchFamily="18" charset="0"/>
                <a:cs typeface="Times New Roman" panose="02020603050405020304" pitchFamily="18" charset="0"/>
              </a:rPr>
              <a:t>özellikle kendi işinizi kurabilir veya kendi işletmenizi geliştirmek-büyütmek amacıyla uluslararası pazarlara açılma &amp; İHRACAT-İTHALAT süreçlerini gerçekleştirme faaliyetleri gösterebilirsiniz</a:t>
            </a:r>
            <a:r>
              <a:rPr lang="tr-TR" sz="200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7451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22131" y="1084508"/>
            <a:ext cx="3821674" cy="4667312"/>
          </a:xfrm>
        </p:spPr>
        <p:txBody>
          <a:bodyPr anchor="ctr">
            <a:normAutofit/>
          </a:bodyPr>
          <a:lstStyle/>
          <a:p>
            <a:pPr algn="ctr"/>
            <a:r>
              <a:rPr lang="tr-TR" sz="3200" dirty="0">
                <a:solidFill>
                  <a:srgbClr val="FFFFFF"/>
                </a:solidFill>
                <a:latin typeface="Times New Roman" panose="02020603050405020304" pitchFamily="18" charset="0"/>
                <a:cs typeface="Times New Roman" panose="02020603050405020304" pitchFamily="18" charset="0"/>
              </a:rPr>
              <a:t>Dikey Geçiş Sınavı (ÖSYM-DGS) </a:t>
            </a:r>
            <a:r>
              <a:rPr lang="tr-TR" sz="3200" dirty="0" smtClean="0">
                <a:solidFill>
                  <a:srgbClr val="FFFFFF"/>
                </a:solidFill>
                <a:latin typeface="Times New Roman" panose="02020603050405020304" pitchFamily="18" charset="0"/>
                <a:cs typeface="Times New Roman" panose="02020603050405020304" pitchFamily="18" charset="0"/>
              </a:rPr>
              <a:t>ile </a:t>
            </a:r>
            <a:r>
              <a:rPr lang="tr-TR" sz="3200" dirty="0">
                <a:solidFill>
                  <a:srgbClr val="FFFFFF"/>
                </a:solidFill>
                <a:latin typeface="Times New Roman" panose="02020603050405020304" pitchFamily="18" charset="0"/>
                <a:cs typeface="Times New Roman" panose="02020603050405020304" pitchFamily="18" charset="0"/>
              </a:rPr>
              <a:t>Tercih </a:t>
            </a:r>
            <a:r>
              <a:rPr lang="tr-TR" sz="3200" dirty="0" smtClean="0">
                <a:solidFill>
                  <a:srgbClr val="FFFFFF"/>
                </a:solidFill>
                <a:latin typeface="Times New Roman" panose="02020603050405020304" pitchFamily="18" charset="0"/>
                <a:cs typeface="Times New Roman" panose="02020603050405020304" pitchFamily="18" charset="0"/>
              </a:rPr>
              <a:t>Yapılabilecek Üst Derecedeki </a:t>
            </a:r>
            <a:r>
              <a:rPr lang="tr-TR" sz="3200" dirty="0">
                <a:solidFill>
                  <a:srgbClr val="FFFFFF"/>
                </a:solidFill>
                <a:latin typeface="Times New Roman" panose="02020603050405020304" pitchFamily="18" charset="0"/>
                <a:cs typeface="Times New Roman" panose="02020603050405020304" pitchFamily="18" charset="0"/>
              </a:rPr>
              <a:t>Lisans </a:t>
            </a:r>
            <a:r>
              <a:rPr lang="tr-TR" sz="3200" dirty="0" smtClean="0">
                <a:solidFill>
                  <a:srgbClr val="FFFFFF"/>
                </a:solidFill>
                <a:latin typeface="Times New Roman" panose="02020603050405020304" pitchFamily="18" charset="0"/>
                <a:cs typeface="Times New Roman" panose="02020603050405020304" pitchFamily="18" charset="0"/>
              </a:rPr>
              <a:t>Programları</a:t>
            </a:r>
            <a:endParaRPr lang="tr-TR" sz="32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İçerik Yer Tutucusu 4"/>
          <p:cNvSpPr>
            <a:spLocks noGrp="1"/>
          </p:cNvSpPr>
          <p:nvPr>
            <p:ph idx="1"/>
          </p:nvPr>
        </p:nvSpPr>
        <p:spPr>
          <a:xfrm>
            <a:off x="6066408" y="211014"/>
            <a:ext cx="5287392" cy="6541477"/>
          </a:xfrm>
        </p:spPr>
        <p:txBody>
          <a:bodyPr>
            <a:normAutofit fontScale="85000" lnSpcReduction="20000"/>
          </a:bodyPr>
          <a:lstStyle/>
          <a:p>
            <a:pPr algn="just"/>
            <a:r>
              <a:rPr lang="tr-TR" sz="2000" dirty="0">
                <a:latin typeface="Times New Roman" panose="02020603050405020304" pitchFamily="18" charset="0"/>
                <a:cs typeface="Times New Roman" panose="02020603050405020304" pitchFamily="18" charset="0"/>
              </a:rPr>
              <a:t>Bankacılık </a:t>
            </a:r>
          </a:p>
          <a:p>
            <a:pPr algn="just"/>
            <a:r>
              <a:rPr lang="tr-TR" sz="2000" dirty="0">
                <a:latin typeface="Times New Roman" panose="02020603050405020304" pitchFamily="18" charset="0"/>
                <a:cs typeface="Times New Roman" panose="02020603050405020304" pitchFamily="18" charset="0"/>
              </a:rPr>
              <a:t>Bankacılık ve Sigortacılık </a:t>
            </a:r>
          </a:p>
          <a:p>
            <a:pPr algn="just"/>
            <a:r>
              <a:rPr lang="tr-TR" sz="2000" dirty="0">
                <a:latin typeface="Times New Roman" panose="02020603050405020304" pitchFamily="18" charset="0"/>
                <a:cs typeface="Times New Roman" panose="02020603050405020304" pitchFamily="18" charset="0"/>
              </a:rPr>
              <a:t>Çalışma Ekonomisi ve Endüstri İlişkileri</a:t>
            </a:r>
          </a:p>
          <a:p>
            <a:pPr algn="just"/>
            <a:r>
              <a:rPr lang="tr-TR" sz="2000" dirty="0">
                <a:latin typeface="Times New Roman" panose="02020603050405020304" pitchFamily="18" charset="0"/>
                <a:cs typeface="Times New Roman" panose="02020603050405020304" pitchFamily="18" charset="0"/>
              </a:rPr>
              <a:t>Ekonomi</a:t>
            </a:r>
          </a:p>
          <a:p>
            <a:pPr algn="just"/>
            <a:r>
              <a:rPr lang="tr-TR" sz="2000" dirty="0">
                <a:latin typeface="Times New Roman" panose="02020603050405020304" pitchFamily="18" charset="0"/>
                <a:cs typeface="Times New Roman" panose="02020603050405020304" pitchFamily="18" charset="0"/>
              </a:rPr>
              <a:t>Ekonomi ve Finans</a:t>
            </a:r>
          </a:p>
          <a:p>
            <a:pPr algn="just"/>
            <a:r>
              <a:rPr lang="tr-TR" sz="2000" dirty="0">
                <a:latin typeface="Times New Roman" panose="02020603050405020304" pitchFamily="18" charset="0"/>
                <a:cs typeface="Times New Roman" panose="02020603050405020304" pitchFamily="18" charset="0"/>
              </a:rPr>
              <a:t>Finans ve Bankacılık</a:t>
            </a:r>
          </a:p>
          <a:p>
            <a:pPr algn="just"/>
            <a:r>
              <a:rPr lang="tr-TR" sz="2000" dirty="0">
                <a:latin typeface="Times New Roman" panose="02020603050405020304" pitchFamily="18" charset="0"/>
                <a:cs typeface="Times New Roman" panose="02020603050405020304" pitchFamily="18" charset="0"/>
              </a:rPr>
              <a:t>İktisat</a:t>
            </a:r>
          </a:p>
          <a:p>
            <a:pPr algn="just"/>
            <a:r>
              <a:rPr lang="tr-TR" sz="2000" dirty="0" smtClean="0">
                <a:latin typeface="Times New Roman" panose="02020603050405020304" pitchFamily="18" charset="0"/>
                <a:cs typeface="Times New Roman" panose="02020603050405020304" pitchFamily="18" charset="0"/>
              </a:rPr>
              <a:t>İslam iktisadı ve Finans</a:t>
            </a:r>
          </a:p>
          <a:p>
            <a:pPr algn="just"/>
            <a:r>
              <a:rPr lang="tr-TR" sz="2000" dirty="0" smtClean="0">
                <a:latin typeface="Times New Roman" panose="02020603050405020304" pitchFamily="18" charset="0"/>
                <a:cs typeface="Times New Roman" panose="02020603050405020304" pitchFamily="18" charset="0"/>
              </a:rPr>
              <a:t>İşletme</a:t>
            </a:r>
            <a:endParaRPr lang="tr-TR" sz="2000" dirty="0">
              <a:latin typeface="Times New Roman" panose="02020603050405020304" pitchFamily="18" charset="0"/>
              <a:cs typeface="Times New Roman" panose="02020603050405020304" pitchFamily="18" charset="0"/>
            </a:endParaRPr>
          </a:p>
          <a:p>
            <a:pPr algn="just"/>
            <a:r>
              <a:rPr lang="tr-TR" sz="2000" dirty="0">
                <a:latin typeface="Times New Roman" panose="02020603050405020304" pitchFamily="18" charset="0"/>
                <a:cs typeface="Times New Roman" panose="02020603050405020304" pitchFamily="18" charset="0"/>
              </a:rPr>
              <a:t>Lojistik Yönetimi</a:t>
            </a:r>
          </a:p>
          <a:p>
            <a:pPr algn="just"/>
            <a:r>
              <a:rPr lang="tr-TR" sz="2000" dirty="0">
                <a:latin typeface="Times New Roman" panose="02020603050405020304" pitchFamily="18" charset="0"/>
                <a:cs typeface="Times New Roman" panose="02020603050405020304" pitchFamily="18" charset="0"/>
              </a:rPr>
              <a:t>Sermaye Piyasası</a:t>
            </a:r>
          </a:p>
          <a:p>
            <a:pPr algn="just"/>
            <a:r>
              <a:rPr lang="tr-TR" sz="2000" dirty="0">
                <a:latin typeface="Times New Roman" panose="02020603050405020304" pitchFamily="18" charset="0"/>
                <a:cs typeface="Times New Roman" panose="02020603050405020304" pitchFamily="18" charset="0"/>
              </a:rPr>
              <a:t>Siyaset Bilimi ve Uluslararası İlişkiler</a:t>
            </a:r>
          </a:p>
          <a:p>
            <a:pPr algn="just"/>
            <a:r>
              <a:rPr lang="tr-TR" sz="2000" dirty="0">
                <a:latin typeface="Times New Roman" panose="02020603050405020304" pitchFamily="18" charset="0"/>
                <a:cs typeface="Times New Roman" panose="02020603050405020304" pitchFamily="18" charset="0"/>
              </a:rPr>
              <a:t>Uluslararası Finans</a:t>
            </a:r>
          </a:p>
          <a:p>
            <a:pPr algn="just"/>
            <a:r>
              <a:rPr lang="tr-TR" sz="2000" dirty="0">
                <a:latin typeface="Times New Roman" panose="02020603050405020304" pitchFamily="18" charset="0"/>
                <a:cs typeface="Times New Roman" panose="02020603050405020304" pitchFamily="18" charset="0"/>
              </a:rPr>
              <a:t>Uluslararası Finans ve Bankacılık</a:t>
            </a:r>
          </a:p>
          <a:p>
            <a:pPr algn="just"/>
            <a:r>
              <a:rPr lang="tr-TR" sz="2000" dirty="0">
                <a:latin typeface="Times New Roman" panose="02020603050405020304" pitchFamily="18" charset="0"/>
                <a:cs typeface="Times New Roman" panose="02020603050405020304" pitchFamily="18" charset="0"/>
              </a:rPr>
              <a:t>Uluslararası İlişkiler</a:t>
            </a:r>
          </a:p>
          <a:p>
            <a:pPr algn="just"/>
            <a:r>
              <a:rPr lang="tr-TR" sz="2000" dirty="0">
                <a:latin typeface="Times New Roman" panose="02020603050405020304" pitchFamily="18" charset="0"/>
                <a:cs typeface="Times New Roman" panose="02020603050405020304" pitchFamily="18" charset="0"/>
              </a:rPr>
              <a:t>Uluslararası İşletme Yönetimi</a:t>
            </a:r>
          </a:p>
          <a:p>
            <a:pPr algn="just"/>
            <a:r>
              <a:rPr lang="tr-TR" sz="2000" dirty="0">
                <a:latin typeface="Times New Roman" panose="02020603050405020304" pitchFamily="18" charset="0"/>
                <a:cs typeface="Times New Roman" panose="02020603050405020304" pitchFamily="18" charset="0"/>
              </a:rPr>
              <a:t>Uluslararası Ticaret</a:t>
            </a:r>
          </a:p>
          <a:p>
            <a:pPr algn="just"/>
            <a:r>
              <a:rPr lang="tr-TR" sz="2000" dirty="0">
                <a:solidFill>
                  <a:srgbClr val="FF0000"/>
                </a:solidFill>
                <a:latin typeface="Times New Roman" panose="02020603050405020304" pitchFamily="18" charset="0"/>
                <a:cs typeface="Times New Roman" panose="02020603050405020304" pitchFamily="18" charset="0"/>
              </a:rPr>
              <a:t>Uluslararası Ticaret ve Finansman</a:t>
            </a:r>
          </a:p>
          <a:p>
            <a:pPr algn="just"/>
            <a:r>
              <a:rPr lang="tr-TR" sz="2000" dirty="0">
                <a:latin typeface="Times New Roman" panose="02020603050405020304" pitchFamily="18" charset="0"/>
                <a:cs typeface="Times New Roman" panose="02020603050405020304" pitchFamily="18" charset="0"/>
              </a:rPr>
              <a:t>Uluslararası Ticaret ve İşletmecilik</a:t>
            </a:r>
          </a:p>
          <a:p>
            <a:pPr algn="just"/>
            <a:r>
              <a:rPr lang="tr-TR" sz="2000" dirty="0">
                <a:latin typeface="Times New Roman" panose="02020603050405020304" pitchFamily="18" charset="0"/>
                <a:cs typeface="Times New Roman" panose="02020603050405020304" pitchFamily="18" charset="0"/>
              </a:rPr>
              <a:t>Uluslararası Ticaret ve Lojistik </a:t>
            </a:r>
          </a:p>
        </p:txBody>
      </p:sp>
    </p:spTree>
    <p:extLst>
      <p:ext uri="{BB962C8B-B14F-4D97-AF65-F5344CB8AC3E}">
        <p14:creationId xmlns:p14="http://schemas.microsoft.com/office/powerpoint/2010/main" val="2799679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22131" y="1084508"/>
            <a:ext cx="3821674" cy="4667312"/>
          </a:xfrm>
        </p:spPr>
        <p:txBody>
          <a:bodyPr anchor="ctr">
            <a:normAutofit/>
          </a:bodyPr>
          <a:lstStyle/>
          <a:p>
            <a:pPr algn="ctr"/>
            <a:r>
              <a:rPr lang="tr-TR" sz="3200" dirty="0">
                <a:solidFill>
                  <a:srgbClr val="FFFFFF"/>
                </a:solidFill>
                <a:latin typeface="Times New Roman" panose="02020603050405020304" pitchFamily="18" charset="0"/>
                <a:cs typeface="Times New Roman" panose="02020603050405020304" pitchFamily="18" charset="0"/>
              </a:rPr>
              <a:t>Program Bilgi </a:t>
            </a:r>
            <a:r>
              <a:rPr lang="tr-TR" sz="3200" dirty="0" smtClean="0">
                <a:solidFill>
                  <a:srgbClr val="FFFFFF"/>
                </a:solidFill>
                <a:latin typeface="Times New Roman" panose="02020603050405020304" pitchFamily="18" charset="0"/>
                <a:cs typeface="Times New Roman" panose="02020603050405020304" pitchFamily="18" charset="0"/>
              </a:rPr>
              <a:t>Paketi</a:t>
            </a:r>
            <a:br>
              <a:rPr lang="tr-TR" sz="3200" dirty="0" smtClean="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smtClean="0">
                <a:solidFill>
                  <a:srgbClr val="FFFFFF"/>
                </a:solidFill>
                <a:latin typeface="Times New Roman" panose="02020603050405020304" pitchFamily="18" charset="0"/>
                <a:cs typeface="Times New Roman" panose="02020603050405020304" pitchFamily="18" charset="0"/>
              </a:rPr>
              <a:t>İlgili Link:</a:t>
            </a: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3200" dirty="0">
                <a:solidFill>
                  <a:srgbClr val="FFFFFF"/>
                </a:solidFill>
                <a:latin typeface="Times New Roman" panose="02020603050405020304" pitchFamily="18" charset="0"/>
                <a:cs typeface="Times New Roman" panose="02020603050405020304" pitchFamily="18" charset="0"/>
              </a:rPr>
              <a:t/>
            </a:r>
            <a:br>
              <a:rPr lang="tr-TR" sz="3200" dirty="0">
                <a:solidFill>
                  <a:srgbClr val="FFFFFF"/>
                </a:solidFill>
                <a:latin typeface="Times New Roman" panose="02020603050405020304" pitchFamily="18" charset="0"/>
                <a:cs typeface="Times New Roman" panose="02020603050405020304" pitchFamily="18" charset="0"/>
              </a:rPr>
            </a:br>
            <a:r>
              <a:rPr lang="tr-TR" sz="1800" dirty="0">
                <a:solidFill>
                  <a:srgbClr val="FFFFFF"/>
                </a:solidFill>
                <a:latin typeface="Times New Roman" panose="02020603050405020304" pitchFamily="18" charset="0"/>
                <a:cs typeface="Times New Roman" panose="02020603050405020304" pitchFamily="18" charset="0"/>
                <a:hlinkClick r:id="rId2"/>
              </a:rPr>
              <a:t>http://truva.baskent.edu.tr/bilgipaketi/?</a:t>
            </a:r>
            <a:r>
              <a:rPr lang="tr-TR" sz="1800" dirty="0" smtClean="0">
                <a:solidFill>
                  <a:srgbClr val="FFFFFF"/>
                </a:solidFill>
                <a:latin typeface="Times New Roman" panose="02020603050405020304" pitchFamily="18" charset="0"/>
                <a:cs typeface="Times New Roman" panose="02020603050405020304" pitchFamily="18" charset="0"/>
                <a:hlinkClick r:id="rId2"/>
              </a:rPr>
              <a:t>dil=TR&amp;menu=akademik&amp;inner=genelBilgi&amp;birim=749</a:t>
            </a:r>
            <a:r>
              <a:rPr lang="tr-TR" sz="1800" dirty="0" smtClean="0">
                <a:solidFill>
                  <a:srgbClr val="FFFFFF"/>
                </a:solidFill>
                <a:latin typeface="Times New Roman" panose="02020603050405020304" pitchFamily="18" charset="0"/>
                <a:cs typeface="Times New Roman" panose="02020603050405020304" pitchFamily="18" charset="0"/>
              </a:rPr>
              <a:t/>
            </a:r>
            <a:br>
              <a:rPr lang="tr-TR" sz="1800" dirty="0" smtClean="0">
                <a:solidFill>
                  <a:srgbClr val="FFFFFF"/>
                </a:solidFill>
                <a:latin typeface="Times New Roman" panose="02020603050405020304" pitchFamily="18" charset="0"/>
                <a:cs typeface="Times New Roman" panose="02020603050405020304" pitchFamily="18" charset="0"/>
              </a:rPr>
            </a:br>
            <a:endParaRPr lang="tr-TR" sz="18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3" name="İçerik Yer Tutucusu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41715" y="3351093"/>
            <a:ext cx="5505869" cy="3405160"/>
          </a:xfrm>
        </p:spPr>
      </p:pic>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1715" y="94240"/>
            <a:ext cx="5505869" cy="3155106"/>
          </a:xfrm>
          <a:prstGeom prst="rect">
            <a:avLst/>
          </a:prstGeom>
        </p:spPr>
      </p:pic>
    </p:spTree>
    <p:extLst>
      <p:ext uri="{BB962C8B-B14F-4D97-AF65-F5344CB8AC3E}">
        <p14:creationId xmlns:p14="http://schemas.microsoft.com/office/powerpoint/2010/main" val="13313611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22131" y="1084508"/>
            <a:ext cx="3821674" cy="4667312"/>
          </a:xfrm>
        </p:spPr>
        <p:txBody>
          <a:bodyPr anchor="ctr">
            <a:normAutofit/>
          </a:bodyPr>
          <a:lstStyle/>
          <a:p>
            <a:pPr algn="ctr"/>
            <a:r>
              <a:rPr lang="tr-TR" sz="2800" dirty="0" smtClean="0">
                <a:solidFill>
                  <a:srgbClr val="FFFFFF"/>
                </a:solidFill>
                <a:latin typeface="Times New Roman" panose="02020603050405020304" pitchFamily="18" charset="0"/>
                <a:cs typeface="Times New Roman" panose="02020603050405020304" pitchFamily="18" charset="0"/>
              </a:rPr>
              <a:t>Çift </a:t>
            </a:r>
            <a:r>
              <a:rPr lang="tr-TR" sz="2800" dirty="0" err="1" smtClean="0">
                <a:solidFill>
                  <a:srgbClr val="FFFFFF"/>
                </a:solidFill>
                <a:latin typeface="Times New Roman" panose="02020603050405020304" pitchFamily="18" charset="0"/>
                <a:cs typeface="Times New Roman" panose="02020603050405020304" pitchFamily="18" charset="0"/>
              </a:rPr>
              <a:t>Anadal</a:t>
            </a:r>
            <a:endParaRPr lang="tr-TR" sz="28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İçerik Yer Tutucusu 4"/>
          <p:cNvSpPr>
            <a:spLocks noGrp="1"/>
          </p:cNvSpPr>
          <p:nvPr>
            <p:ph idx="1"/>
          </p:nvPr>
        </p:nvSpPr>
        <p:spPr>
          <a:xfrm>
            <a:off x="6141244" y="1820007"/>
            <a:ext cx="5341510" cy="2991481"/>
          </a:xfrm>
        </p:spPr>
        <p:txBody>
          <a:bodyPr>
            <a:normAutofit/>
          </a:bodyPr>
          <a:lstStyle/>
          <a:p>
            <a:pPr algn="just"/>
            <a:r>
              <a:rPr lang="tr-TR" sz="2400" dirty="0" smtClean="0">
                <a:latin typeface="Times New Roman" panose="02020603050405020304" pitchFamily="18" charset="0"/>
                <a:cs typeface="Times New Roman" panose="02020603050405020304" pitchFamily="18" charset="0"/>
              </a:rPr>
              <a:t>Başkent Üniversitesi Sosyal Bilimler MYO çatısı altında bulunan diğer programlarda ÇİFT </a:t>
            </a:r>
            <a:r>
              <a:rPr lang="tr-TR" sz="2400" dirty="0" err="1" smtClean="0">
                <a:latin typeface="Times New Roman" panose="02020603050405020304" pitchFamily="18" charset="0"/>
                <a:cs typeface="Times New Roman" panose="02020603050405020304" pitchFamily="18" charset="0"/>
              </a:rPr>
              <a:t>Anadal</a:t>
            </a:r>
            <a:r>
              <a:rPr lang="tr-TR" sz="2400" dirty="0" smtClean="0">
                <a:latin typeface="Times New Roman" panose="02020603050405020304" pitchFamily="18" charset="0"/>
                <a:cs typeface="Times New Roman" panose="02020603050405020304" pitchFamily="18" charset="0"/>
              </a:rPr>
              <a:t> yapma imkanınız bulunmaktadır </a:t>
            </a:r>
            <a:br>
              <a:rPr lang="tr-TR" sz="2400" dirty="0" smtClean="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(2. sınıfa geçmenize istinaden yapılabilir.)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23956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22131" y="1084508"/>
            <a:ext cx="3821674" cy="4667312"/>
          </a:xfrm>
        </p:spPr>
        <p:txBody>
          <a:bodyPr anchor="ctr">
            <a:normAutofit/>
          </a:bodyPr>
          <a:lstStyle/>
          <a:p>
            <a:pPr algn="ctr"/>
            <a:r>
              <a:rPr lang="tr-TR" sz="2800" dirty="0" smtClean="0">
                <a:solidFill>
                  <a:srgbClr val="FFFFFF"/>
                </a:solidFill>
                <a:latin typeface="Times New Roman" panose="02020603050405020304" pitchFamily="18" charset="0"/>
                <a:cs typeface="Times New Roman" panose="02020603050405020304" pitchFamily="18" charset="0"/>
              </a:rPr>
              <a:t>ERASMUS</a:t>
            </a:r>
            <a:endParaRPr lang="tr-TR" sz="28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İçerik Yer Tutucusu 4"/>
          <p:cNvSpPr>
            <a:spLocks noGrp="1"/>
          </p:cNvSpPr>
          <p:nvPr>
            <p:ph idx="1"/>
          </p:nvPr>
        </p:nvSpPr>
        <p:spPr>
          <a:xfrm>
            <a:off x="6141245" y="545909"/>
            <a:ext cx="5341510" cy="5511991"/>
          </a:xfrm>
        </p:spPr>
        <p:txBody>
          <a:bodyPr>
            <a:normAutofit/>
          </a:bodyPr>
          <a:lstStyle/>
          <a:p>
            <a:r>
              <a:rPr lang="tr-TR" sz="1800" dirty="0">
                <a:hlinkClick r:id="rId2"/>
              </a:rPr>
              <a:t>https://</a:t>
            </a:r>
            <a:r>
              <a:rPr lang="tr-TR" sz="1800" dirty="0" smtClean="0">
                <a:hlinkClick r:id="rId2"/>
              </a:rPr>
              <a:t>uik.baskent.edu.tr/kw/menu_icerik.php?birim=161&amp;menu_id=42</a:t>
            </a:r>
            <a:endParaRPr lang="tr-TR" sz="1800" dirty="0" smtClean="0"/>
          </a:p>
          <a:p>
            <a:endParaRPr lang="tr-TR" sz="1800" dirty="0"/>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241366"/>
            <a:ext cx="5444917" cy="4510454"/>
          </a:xfrm>
          <a:prstGeom prst="rect">
            <a:avLst/>
          </a:prstGeom>
        </p:spPr>
      </p:pic>
    </p:spTree>
    <p:extLst>
      <p:ext uri="{BB962C8B-B14F-4D97-AF65-F5344CB8AC3E}">
        <p14:creationId xmlns:p14="http://schemas.microsoft.com/office/powerpoint/2010/main" val="18387974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22131" y="1084508"/>
            <a:ext cx="3821674" cy="4667312"/>
          </a:xfrm>
        </p:spPr>
        <p:txBody>
          <a:bodyPr anchor="ctr">
            <a:normAutofit/>
          </a:bodyPr>
          <a:lstStyle/>
          <a:p>
            <a:pPr algn="ctr"/>
            <a:r>
              <a:rPr lang="tr-TR" sz="2800" dirty="0">
                <a:solidFill>
                  <a:srgbClr val="FFFFFF"/>
                </a:solidFill>
                <a:latin typeface="Times New Roman" panose="02020603050405020304" pitchFamily="18" charset="0"/>
                <a:cs typeface="Times New Roman" panose="02020603050405020304" pitchFamily="18" charset="0"/>
              </a:rPr>
              <a:t>Ders veren öğretim elemanları</a:t>
            </a: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İçerik Yer Tutucusu 4"/>
          <p:cNvSpPr>
            <a:spLocks noGrp="1"/>
          </p:cNvSpPr>
          <p:nvPr>
            <p:ph idx="1"/>
          </p:nvPr>
        </p:nvSpPr>
        <p:spPr>
          <a:xfrm>
            <a:off x="5941714" y="105508"/>
            <a:ext cx="6250285" cy="6743613"/>
          </a:xfrm>
        </p:spPr>
        <p:txBody>
          <a:bodyPr>
            <a:normAutofit/>
          </a:bodyPr>
          <a:lstStyle/>
          <a:p>
            <a:pPr algn="ctr"/>
            <a:r>
              <a:rPr lang="tr-TR" sz="1800" b="1" u="sng" dirty="0">
                <a:latin typeface="Times New Roman" panose="02020603050405020304" pitchFamily="18" charset="0"/>
                <a:cs typeface="Times New Roman" panose="02020603050405020304" pitchFamily="18" charset="0"/>
              </a:rPr>
              <a:t>2026-2027 Akademik Yılı Güz Dönemi </a:t>
            </a:r>
            <a:r>
              <a:rPr lang="tr-TR" sz="1800" b="1" u="sng" dirty="0" smtClean="0">
                <a:latin typeface="Times New Roman" panose="02020603050405020304" pitchFamily="18" charset="0"/>
                <a:cs typeface="Times New Roman" panose="02020603050405020304" pitchFamily="18" charset="0"/>
              </a:rPr>
              <a:t/>
            </a:r>
            <a:br>
              <a:rPr lang="tr-TR" sz="1800" b="1" u="sng" dirty="0" smtClean="0">
                <a:latin typeface="Times New Roman" panose="02020603050405020304" pitchFamily="18" charset="0"/>
                <a:cs typeface="Times New Roman" panose="02020603050405020304" pitchFamily="18" charset="0"/>
              </a:rPr>
            </a:br>
            <a:r>
              <a:rPr lang="tr-TR" sz="1800" b="1" u="sng" dirty="0" smtClean="0">
                <a:latin typeface="Times New Roman" panose="02020603050405020304" pitchFamily="18" charset="0"/>
                <a:cs typeface="Times New Roman" panose="02020603050405020304" pitchFamily="18" charset="0"/>
              </a:rPr>
              <a:t>Dış </a:t>
            </a:r>
            <a:r>
              <a:rPr lang="tr-TR" sz="1800" b="1" u="sng" dirty="0">
                <a:latin typeface="Times New Roman" panose="02020603050405020304" pitchFamily="18" charset="0"/>
                <a:cs typeface="Times New Roman" panose="02020603050405020304" pitchFamily="18" charset="0"/>
              </a:rPr>
              <a:t>Ticaret </a:t>
            </a:r>
            <a:r>
              <a:rPr lang="tr-TR" sz="1800" b="1" u="sng" dirty="0" smtClean="0">
                <a:latin typeface="Times New Roman" panose="02020603050405020304" pitchFamily="18" charset="0"/>
                <a:cs typeface="Times New Roman" panose="02020603050405020304" pitchFamily="18" charset="0"/>
              </a:rPr>
              <a:t>Programı</a:t>
            </a:r>
          </a:p>
          <a:p>
            <a:endParaRPr lang="tr-TR" sz="1600" b="1" u="sng"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Genel Ekonomi: </a:t>
            </a:r>
            <a:br>
              <a:rPr lang="tr-TR" sz="1600" dirty="0" smtClean="0">
                <a:latin typeface="Times New Roman" panose="02020603050405020304" pitchFamily="18" charset="0"/>
                <a:cs typeface="Times New Roman" panose="02020603050405020304" pitchFamily="18" charset="0"/>
              </a:rPr>
            </a:br>
            <a:r>
              <a:rPr lang="tr-TR" sz="1600" dirty="0" err="1" smtClean="0">
                <a:latin typeface="Times New Roman" panose="02020603050405020304" pitchFamily="18" charset="0"/>
                <a:cs typeface="Times New Roman" panose="02020603050405020304" pitchFamily="18" charset="0"/>
              </a:rPr>
              <a:t>Öğr</a:t>
            </a:r>
            <a:r>
              <a:rPr lang="tr-TR" sz="1600" dirty="0" smtClean="0">
                <a:latin typeface="Times New Roman" panose="02020603050405020304" pitchFamily="18" charset="0"/>
                <a:cs typeface="Times New Roman" panose="02020603050405020304" pitchFamily="18" charset="0"/>
              </a:rPr>
              <a:t>. Gör. İlhan Özgür Yağcı</a:t>
            </a: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Ulus. Tic. Örgütleri:</a:t>
            </a:r>
            <a:r>
              <a:rPr lang="tr-TR" sz="1600" dirty="0">
                <a:latin typeface="Times New Roman" panose="02020603050405020304" pitchFamily="18" charset="0"/>
                <a:cs typeface="Times New Roman" panose="02020603050405020304" pitchFamily="18" charset="0"/>
              </a:rPr>
              <a:t/>
            </a:r>
            <a:br>
              <a:rPr lang="tr-TR" sz="1600" dirty="0">
                <a:latin typeface="Times New Roman" panose="02020603050405020304" pitchFamily="18" charset="0"/>
                <a:cs typeface="Times New Roman" panose="02020603050405020304" pitchFamily="18" charset="0"/>
              </a:rPr>
            </a:br>
            <a:r>
              <a:rPr lang="tr-TR" sz="1600" dirty="0" err="1" smtClean="0">
                <a:latin typeface="Times New Roman" panose="02020603050405020304" pitchFamily="18" charset="0"/>
                <a:cs typeface="Times New Roman" panose="02020603050405020304" pitchFamily="18" charset="0"/>
              </a:rPr>
              <a:t>Öğr</a:t>
            </a:r>
            <a:r>
              <a:rPr lang="tr-TR" sz="1600" dirty="0" smtClean="0">
                <a:latin typeface="Times New Roman" panose="02020603050405020304" pitchFamily="18" charset="0"/>
                <a:cs typeface="Times New Roman" panose="02020603050405020304" pitchFamily="18" charset="0"/>
              </a:rPr>
              <a:t>. Gör. Devrim Çağdaş</a:t>
            </a: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İngilizce I:</a:t>
            </a:r>
            <a:r>
              <a:rPr lang="tr-TR" sz="1600" dirty="0">
                <a:latin typeface="Times New Roman" panose="02020603050405020304" pitchFamily="18" charset="0"/>
                <a:cs typeface="Times New Roman" panose="02020603050405020304" pitchFamily="18" charset="0"/>
              </a:rPr>
              <a:t/>
            </a:r>
            <a:br>
              <a:rPr lang="tr-TR" sz="1600" dirty="0">
                <a:latin typeface="Times New Roman" panose="02020603050405020304" pitchFamily="18" charset="0"/>
                <a:cs typeface="Times New Roman" panose="02020603050405020304" pitchFamily="18" charset="0"/>
              </a:rPr>
            </a:br>
            <a:r>
              <a:rPr lang="tr-TR" sz="1600" dirty="0" smtClean="0">
                <a:latin typeface="Times New Roman" panose="02020603050405020304" pitchFamily="18" charset="0"/>
                <a:cs typeface="Times New Roman" panose="02020603050405020304" pitchFamily="18" charset="0"/>
              </a:rPr>
              <a:t>YDYO Hazırlık Hocası</a:t>
            </a: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Genel Muhasebe:</a:t>
            </a:r>
            <a:br>
              <a:rPr lang="tr-TR" sz="1600" dirty="0" smtClean="0">
                <a:latin typeface="Times New Roman" panose="02020603050405020304" pitchFamily="18" charset="0"/>
                <a:cs typeface="Times New Roman" panose="02020603050405020304" pitchFamily="18" charset="0"/>
              </a:rPr>
            </a:br>
            <a:r>
              <a:rPr lang="tr-TR" sz="1600" dirty="0" err="1" smtClean="0">
                <a:latin typeface="Times New Roman" panose="02020603050405020304" pitchFamily="18" charset="0"/>
                <a:cs typeface="Times New Roman" panose="02020603050405020304" pitchFamily="18" charset="0"/>
              </a:rPr>
              <a:t>Öğr</a:t>
            </a:r>
            <a:r>
              <a:rPr lang="tr-TR" sz="1600" dirty="0" smtClean="0">
                <a:latin typeface="Times New Roman" panose="02020603050405020304" pitchFamily="18" charset="0"/>
                <a:cs typeface="Times New Roman" panose="02020603050405020304" pitchFamily="18" charset="0"/>
              </a:rPr>
              <a:t>. Gör. Dr. Yılmaz Delil</a:t>
            </a: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Ticaret Hukuku:</a:t>
            </a:r>
            <a:br>
              <a:rPr lang="tr-TR" sz="1600" dirty="0" smtClean="0">
                <a:latin typeface="Times New Roman" panose="02020603050405020304" pitchFamily="18" charset="0"/>
                <a:cs typeface="Times New Roman" panose="02020603050405020304" pitchFamily="18" charset="0"/>
              </a:rPr>
            </a:br>
            <a:r>
              <a:rPr lang="tr-TR" sz="1600" dirty="0" err="1" smtClean="0">
                <a:latin typeface="Times New Roman" panose="02020603050405020304" pitchFamily="18" charset="0"/>
                <a:cs typeface="Times New Roman" panose="02020603050405020304" pitchFamily="18" charset="0"/>
              </a:rPr>
              <a:t>Öğr</a:t>
            </a:r>
            <a:r>
              <a:rPr lang="tr-TR" sz="1600" dirty="0" smtClean="0">
                <a:latin typeface="Times New Roman" panose="02020603050405020304" pitchFamily="18" charset="0"/>
                <a:cs typeface="Times New Roman" panose="02020603050405020304" pitchFamily="18" charset="0"/>
              </a:rPr>
              <a:t>. Gör. Ezgi Selçuk</a:t>
            </a: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Dış Ticaret İşlemleri 1:</a:t>
            </a:r>
            <a:br>
              <a:rPr lang="tr-TR" sz="1600" dirty="0" smtClean="0">
                <a:latin typeface="Times New Roman" panose="02020603050405020304" pitchFamily="18" charset="0"/>
                <a:cs typeface="Times New Roman" panose="02020603050405020304" pitchFamily="18" charset="0"/>
              </a:rPr>
            </a:br>
            <a:r>
              <a:rPr lang="tr-TR" sz="1600" dirty="0" err="1" smtClean="0">
                <a:latin typeface="Times New Roman" panose="02020603050405020304" pitchFamily="18" charset="0"/>
                <a:cs typeface="Times New Roman" panose="02020603050405020304" pitchFamily="18" charset="0"/>
              </a:rPr>
              <a:t>Öğr</a:t>
            </a:r>
            <a:r>
              <a:rPr lang="tr-TR" sz="1600" dirty="0" smtClean="0">
                <a:latin typeface="Times New Roman" panose="02020603050405020304" pitchFamily="18" charset="0"/>
                <a:cs typeface="Times New Roman" panose="02020603050405020304" pitchFamily="18" charset="0"/>
              </a:rPr>
              <a:t>. Gör. Dr. Sinan Can Altuntaş</a:t>
            </a: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Genel İşletme:</a:t>
            </a:r>
            <a:br>
              <a:rPr lang="tr-TR" sz="1600" dirty="0" smtClean="0">
                <a:latin typeface="Times New Roman" panose="02020603050405020304" pitchFamily="18" charset="0"/>
                <a:cs typeface="Times New Roman" panose="02020603050405020304" pitchFamily="18" charset="0"/>
              </a:rPr>
            </a:br>
            <a:r>
              <a:rPr lang="tr-TR" sz="1600" dirty="0" smtClean="0">
                <a:latin typeface="Times New Roman" panose="02020603050405020304" pitchFamily="18" charset="0"/>
                <a:cs typeface="Times New Roman" panose="02020603050405020304" pitchFamily="18" charset="0"/>
              </a:rPr>
              <a:t>Dr. </a:t>
            </a:r>
            <a:r>
              <a:rPr lang="tr-TR" sz="1600" dirty="0" err="1" smtClean="0">
                <a:latin typeface="Times New Roman" panose="02020603050405020304" pitchFamily="18" charset="0"/>
                <a:cs typeface="Times New Roman" panose="02020603050405020304" pitchFamily="18" charset="0"/>
              </a:rPr>
              <a:t>Öğr</a:t>
            </a:r>
            <a:r>
              <a:rPr lang="tr-TR" sz="1600" dirty="0" smtClean="0">
                <a:latin typeface="Times New Roman" panose="02020603050405020304" pitchFamily="18" charset="0"/>
                <a:cs typeface="Times New Roman" panose="02020603050405020304" pitchFamily="18" charset="0"/>
              </a:rPr>
              <a:t>. Üyesi Hakan Dilek</a:t>
            </a: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GSBHSH - Seçmeli Güzel Sanatlar</a:t>
            </a: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BTU100 - Bilgisayar Okuryazarlığı</a:t>
            </a: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 ATA101 - Atatürk İlkeleri Ve İnkılap   Tarihi I</a:t>
            </a: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 KRY100 - Kariyer Planlama</a:t>
            </a:r>
          </a:p>
          <a:p>
            <a:pPr marL="342900" indent="-342900">
              <a:buFont typeface="+mj-lt"/>
              <a:buAutoNum type="arabicPeriod"/>
            </a:pPr>
            <a:r>
              <a:rPr lang="tr-TR" sz="1600" dirty="0" smtClean="0">
                <a:latin typeface="Times New Roman" panose="02020603050405020304" pitchFamily="18" charset="0"/>
                <a:cs typeface="Times New Roman" panose="02020603050405020304" pitchFamily="18" charset="0"/>
              </a:rPr>
              <a:t> TÜRK101 - Türk Dili I</a:t>
            </a:r>
          </a:p>
        </p:txBody>
      </p:sp>
    </p:spTree>
    <p:extLst>
      <p:ext uri="{BB962C8B-B14F-4D97-AF65-F5344CB8AC3E}">
        <p14:creationId xmlns:p14="http://schemas.microsoft.com/office/powerpoint/2010/main" val="21529121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22131" y="1084508"/>
            <a:ext cx="3821674" cy="4667312"/>
          </a:xfrm>
        </p:spPr>
        <p:txBody>
          <a:bodyPr anchor="ctr">
            <a:normAutofit/>
          </a:bodyPr>
          <a:lstStyle/>
          <a:p>
            <a:pPr algn="ctr"/>
            <a:r>
              <a:rPr lang="tr-TR" sz="2800" dirty="0" smtClean="0">
                <a:solidFill>
                  <a:srgbClr val="FFFFFF"/>
                </a:solidFill>
                <a:latin typeface="Times New Roman" panose="02020603050405020304" pitchFamily="18" charset="0"/>
                <a:cs typeface="Times New Roman" panose="02020603050405020304" pitchFamily="18" charset="0"/>
              </a:rPr>
              <a:t>2026-2027 AKADEMİK YILI GİRİŞLİ ÖĞRENCİ KATALOGU</a:t>
            </a:r>
            <a:endParaRPr lang="tr-TR" sz="28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3" name="İçerik Yer Tutucusu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42013" y="658735"/>
            <a:ext cx="5540375" cy="5635780"/>
          </a:xfrm>
        </p:spPr>
      </p:pic>
    </p:spTree>
    <p:extLst>
      <p:ext uri="{BB962C8B-B14F-4D97-AF65-F5344CB8AC3E}">
        <p14:creationId xmlns:p14="http://schemas.microsoft.com/office/powerpoint/2010/main" val="29628247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22131" y="1084508"/>
            <a:ext cx="3821674" cy="4667312"/>
          </a:xfrm>
        </p:spPr>
        <p:txBody>
          <a:bodyPr anchor="ctr">
            <a:normAutofit/>
          </a:bodyPr>
          <a:lstStyle/>
          <a:p>
            <a:pPr algn="ctr"/>
            <a:r>
              <a:rPr lang="tr-TR" sz="2800" dirty="0" smtClean="0">
                <a:solidFill>
                  <a:srgbClr val="FFFFFF"/>
                </a:solidFill>
                <a:latin typeface="Times New Roman" panose="02020603050405020304" pitchFamily="18" charset="0"/>
                <a:cs typeface="Times New Roman" panose="02020603050405020304" pitchFamily="18" charset="0"/>
              </a:rPr>
              <a:t>2026-2027 AKADEMİK YILI GİRİŞLİ ÖĞRENCİ KATALOGU</a:t>
            </a:r>
            <a:endParaRPr lang="tr-TR" sz="28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pic>
        <p:nvPicPr>
          <p:cNvPr id="5" name="İçerik Yer Tutucus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41717" y="140677"/>
            <a:ext cx="5453344" cy="3112478"/>
          </a:xfr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2144" y="2814106"/>
            <a:ext cx="4232490" cy="3921284"/>
          </a:xfrm>
          <a:prstGeom prst="rect">
            <a:avLst/>
          </a:prstGeom>
        </p:spPr>
      </p:pic>
    </p:spTree>
    <p:extLst>
      <p:ext uri="{BB962C8B-B14F-4D97-AF65-F5344CB8AC3E}">
        <p14:creationId xmlns:p14="http://schemas.microsoft.com/office/powerpoint/2010/main" val="40466122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FE464DD-F298-AB6F-7527-B683F0DCE509}"/>
              </a:ext>
            </a:extLst>
          </p:cNvPr>
          <p:cNvSpPr>
            <a:spLocks noGrp="1"/>
          </p:cNvSpPr>
          <p:nvPr>
            <p:ph type="title"/>
          </p:nvPr>
        </p:nvSpPr>
        <p:spPr>
          <a:xfrm>
            <a:off x="1222131" y="1084508"/>
            <a:ext cx="3821674" cy="4667312"/>
          </a:xfrm>
        </p:spPr>
        <p:txBody>
          <a:bodyPr anchor="ctr">
            <a:normAutofit/>
          </a:bodyPr>
          <a:lstStyle/>
          <a:p>
            <a:pPr algn="ctr"/>
            <a:r>
              <a:rPr lang="tr-TR" sz="2800" dirty="0" smtClean="0">
                <a:solidFill>
                  <a:srgbClr val="FFFFFF"/>
                </a:solidFill>
                <a:latin typeface="Times New Roman" panose="02020603050405020304" pitchFamily="18" charset="0"/>
                <a:cs typeface="Times New Roman" panose="02020603050405020304" pitchFamily="18" charset="0"/>
              </a:rPr>
              <a:t>İLETİŞİM</a:t>
            </a:r>
            <a:endParaRPr lang="tr-TR" sz="2800" dirty="0">
              <a:solidFill>
                <a:srgbClr val="FFFFFF"/>
              </a:solidFill>
              <a:latin typeface="Times New Roman" panose="02020603050405020304" pitchFamily="18" charset="0"/>
              <a:cs typeface="Times New Roman" panose="02020603050405020304" pitchFamily="18" charset="0"/>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3" name="İçerik Yer Tutucusu 2"/>
          <p:cNvSpPr>
            <a:spLocks noGrp="1"/>
          </p:cNvSpPr>
          <p:nvPr>
            <p:ph idx="1"/>
          </p:nvPr>
        </p:nvSpPr>
        <p:spPr>
          <a:xfrm>
            <a:off x="6141244" y="1327639"/>
            <a:ext cx="5212555" cy="3587262"/>
          </a:xfrm>
        </p:spPr>
        <p:txBody>
          <a:bodyPr/>
          <a:lstStyle/>
          <a:p>
            <a:pPr algn="just"/>
            <a:r>
              <a:rPr lang="tr-TR" dirty="0" smtClean="0">
                <a:latin typeface="Times New Roman" panose="02020603050405020304" pitchFamily="18" charset="0"/>
                <a:cs typeface="Times New Roman" panose="02020603050405020304" pitchFamily="18" charset="0"/>
              </a:rPr>
              <a:t>OFİS</a:t>
            </a:r>
            <a:r>
              <a:rPr lang="tr-TR" dirty="0">
                <a:latin typeface="Times New Roman" panose="02020603050405020304" pitchFamily="18" charset="0"/>
                <a:cs typeface="Times New Roman" panose="02020603050405020304" pitchFamily="18" charset="0"/>
              </a:rPr>
              <a:t>: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Başkent </a:t>
            </a:r>
            <a:r>
              <a:rPr lang="tr-TR" dirty="0">
                <a:latin typeface="Times New Roman" panose="02020603050405020304" pitchFamily="18" charset="0"/>
                <a:cs typeface="Times New Roman" panose="02020603050405020304" pitchFamily="18" charset="0"/>
              </a:rPr>
              <a:t>Üniversitesi / Sosyal Bilimler M.Y.O / Bağlıca Kampüsü / Zemin Kat D Blok. D-13 </a:t>
            </a:r>
            <a:r>
              <a:rPr lang="tr-TR" dirty="0" err="1">
                <a:latin typeface="Times New Roman" panose="02020603050405020304" pitchFamily="18" charset="0"/>
                <a:cs typeface="Times New Roman" panose="02020603050405020304" pitchFamily="18" charset="0"/>
              </a:rPr>
              <a:t>Nolu</a:t>
            </a:r>
            <a:r>
              <a:rPr lang="tr-TR" dirty="0">
                <a:latin typeface="Times New Roman" panose="02020603050405020304" pitchFamily="18" charset="0"/>
                <a:cs typeface="Times New Roman" panose="02020603050405020304" pitchFamily="18" charset="0"/>
              </a:rPr>
              <a:t> Ofis</a:t>
            </a:r>
          </a:p>
        </p:txBody>
      </p:sp>
    </p:spTree>
    <p:extLst>
      <p:ext uri="{BB962C8B-B14F-4D97-AF65-F5344CB8AC3E}">
        <p14:creationId xmlns:p14="http://schemas.microsoft.com/office/powerpoint/2010/main" val="11432273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70E8880-ECC7-00AF-8812-002DEFD25010}"/>
              </a:ext>
            </a:extLst>
          </p:cNvPr>
          <p:cNvSpPr>
            <a:spLocks noGrp="1"/>
          </p:cNvSpPr>
          <p:nvPr>
            <p:ph idx="1"/>
          </p:nvPr>
        </p:nvSpPr>
        <p:spPr>
          <a:xfrm>
            <a:off x="838200" y="5249007"/>
            <a:ext cx="10515600" cy="927955"/>
          </a:xfrm>
        </p:spPr>
        <p:txBody>
          <a:bodyPr>
            <a:normAutofit/>
          </a:bodyPr>
          <a:lstStyle/>
          <a:p>
            <a:pPr marL="0" indent="0">
              <a:buNone/>
            </a:pPr>
            <a:endParaRPr lang="tr-TR" dirty="0">
              <a:solidFill>
                <a:schemeClr val="tx1">
                  <a:alpha val="80000"/>
                </a:schemeClr>
              </a:solidFill>
            </a:endParaRPr>
          </a:p>
          <a:p>
            <a:endParaRPr lang="tr-TR" dirty="0">
              <a:solidFill>
                <a:schemeClr val="tx1">
                  <a:alpha val="80000"/>
                </a:schemeClr>
              </a:solidFill>
            </a:endParaRPr>
          </a:p>
          <a:p>
            <a:endParaRPr lang="tr-TR" dirty="0">
              <a:solidFill>
                <a:schemeClr val="tx1">
                  <a:alpha val="80000"/>
                </a:schemeClr>
              </a:solidFill>
            </a:endParaRPr>
          </a:p>
          <a:p>
            <a:endParaRPr lang="tr-TR" sz="2800" dirty="0">
              <a:solidFill>
                <a:schemeClr val="tx1">
                  <a:alpha val="80000"/>
                </a:schemeClr>
              </a:solidFill>
            </a:endParaRPr>
          </a:p>
          <a:p>
            <a:endParaRPr lang="tr-TR" dirty="0"/>
          </a:p>
        </p:txBody>
      </p:sp>
      <p:sp>
        <p:nvSpPr>
          <p:cNvPr id="2" name="Metin kutusu 1"/>
          <p:cNvSpPr txBox="1"/>
          <p:nvPr/>
        </p:nvSpPr>
        <p:spPr>
          <a:xfrm>
            <a:off x="1008185" y="5451374"/>
            <a:ext cx="10345615" cy="523220"/>
          </a:xfrm>
          <a:prstGeom prst="rect">
            <a:avLst/>
          </a:prstGeom>
          <a:noFill/>
        </p:spPr>
        <p:txBody>
          <a:bodyPr wrap="square" rtlCol="0">
            <a:spAutoFit/>
          </a:bodyPr>
          <a:lstStyle/>
          <a:p>
            <a:pPr algn="r"/>
            <a:r>
              <a:rPr lang="tr-TR" sz="2800" b="1" i="1" u="sng" dirty="0" smtClean="0"/>
              <a:t>BAŞARILAR DİLERİZ…</a:t>
            </a:r>
            <a:endParaRPr lang="tr-TR" sz="2800" b="1" i="1" u="sng" dirty="0"/>
          </a:p>
        </p:txBody>
      </p:sp>
    </p:spTree>
    <p:extLst>
      <p:ext uri="{BB962C8B-B14F-4D97-AF65-F5344CB8AC3E}">
        <p14:creationId xmlns:p14="http://schemas.microsoft.com/office/powerpoint/2010/main" val="41452200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eması">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3726</TotalTime>
  <Words>3962</Words>
  <Application>Microsoft Office PowerPoint</Application>
  <PresentationFormat>Geniş ekran</PresentationFormat>
  <Paragraphs>349</Paragraphs>
  <Slides>49</Slides>
  <Notes>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49</vt:i4>
      </vt:variant>
    </vt:vector>
  </HeadingPairs>
  <TitlesOfParts>
    <vt:vector size="54" baseType="lpstr">
      <vt:lpstr>Aptos</vt:lpstr>
      <vt:lpstr>Aptos Display</vt:lpstr>
      <vt:lpstr>Arial</vt:lpstr>
      <vt:lpstr>Times New Roman</vt:lpstr>
      <vt:lpstr>Office Teması</vt:lpstr>
      <vt:lpstr>SOSYAL BİLİMLER MESLEK YÜKSEKOKULU</vt:lpstr>
      <vt:lpstr>2026/2027 Akademik Yılı Güz Dönemi Sosyal Bilimler MYO ve Dış Ticaret Programı Oryantasyonu   ÖĞRENCİ TANIMA FORMU-ANKETİ  </vt:lpstr>
      <vt:lpstr>YÜKSEKOKULUMUZLA İLGİLİ BİLMENİZ GEREKENLER !    Misyonumuz / Vizyonumuz</vt:lpstr>
      <vt:lpstr>YÜKSEKOKULUMUZLA İLGİLİ BİLMENİZ GEREKENLER !   Programlarımız</vt:lpstr>
      <vt:lpstr>YÜKSEKOKULUMUZLA İLGİLİ BİLMENİZ GEREKENLER !   </vt:lpstr>
      <vt:lpstr>ÖĞRENCİLERİMİZDEN BEKLENTİLERİMİZ  Akademik Başarı</vt:lpstr>
      <vt:lpstr>ÖĞRENCİLERİMİZDEN BEKLENTİLERİMİZ  Öğretim Elemanları ve Diğer Üniversite Personelleri İle İlişkiler</vt:lpstr>
      <vt:lpstr>ÖĞRENCİLERİMİZDEN BEKLENTİLERİMİZ  Öğrenciler Arasındaki İlişkiler</vt:lpstr>
      <vt:lpstr>ÖĞRENCİLERİMİZDEN BEKLENTİLERİMİZ  Akran Zorbalığı ve  Siber Zorbalık</vt:lpstr>
      <vt:lpstr>DİSİPLİN SUÇLARI ÖRNEKLERİ</vt:lpstr>
      <vt:lpstr>ORTAK ALANLARIN KULLANIMI</vt:lpstr>
      <vt:lpstr>Akademik Danışman Kimdir?</vt:lpstr>
      <vt:lpstr>Akademik Danışmanın Görevleri</vt:lpstr>
      <vt:lpstr>Akademik Danışman İle İlişkiler</vt:lpstr>
      <vt:lpstr>DERSLER İLE İLGİLİ ÖNEMLİ KONULAR   Kayıt Yenileme ve  Ders Kaydı      Başkent Üniversitesi Ön Lisans ve Lisans Eğitim-Öğretim ve Sınav Yönetmeliği:  https://www.baskent.edu.tr/belgeler/mevzuat/yonetmelik/onlisans_yon_11_2023.pdf   </vt:lpstr>
      <vt:lpstr>DERSLER İLE İLGİLİ ÖNEMLİ KONULAR   İzinli Sayılmak ve  Askıda Olmak Arasındaki Fark Nedir? </vt:lpstr>
      <vt:lpstr>DERSLER İLE İLGİLİ ÖNEMLİ KONULAR   Devamsızlık</vt:lpstr>
      <vt:lpstr>DERSLER İLE İLGİLİ ÖNEMLİ KONULAR    Sağlık Raporları</vt:lpstr>
      <vt:lpstr>DERSLER İLE İLGİLİ ÖNEMLİ KONULAR   Ders Tekrarı</vt:lpstr>
      <vt:lpstr>DERSLER İLE İLGİLİ ÖNEMLİ KONULAR   Muafiyet</vt:lpstr>
      <vt:lpstr>DERSLER İLE İLGİLİ ÖNEMLİ KONULAR   Eşdeğerlik</vt:lpstr>
      <vt:lpstr>DERSLER İLE İLGİLİ ÖNEMLİ KONULAR   Dönem Tekrarı</vt:lpstr>
      <vt:lpstr>DERSLER İLE İLGİLİ ÖNEMLİ KONULAR   Notlar</vt:lpstr>
      <vt:lpstr>DERSLER İLE İLGİLİ ÖNEMLİ KONULAR   Azami Süre </vt:lpstr>
      <vt:lpstr>DERSLER İLE İLGİLİ ÖNEMLİ KONULAR   Mezuniyet Koşulları </vt:lpstr>
      <vt:lpstr>  BURSLARLA İLGİLİ BİLMENİZ GEREKENLER !   BURS TÜRLERİ   </vt:lpstr>
      <vt:lpstr> BURSLARLA İLGİLİ BİLMENİZ GEREKENLER !   ÖSYM BURSU  (%50 indirimli, burslu)  Bursum ne zaman kesilir?   </vt:lpstr>
      <vt:lpstr>  BURSLARLA İLGİLİ BİLMENİZ GEREKENLER !    BAŞARI BURSU  Başarı Bursu Nedir? /  Bursum ne zaman kesilir?   </vt:lpstr>
      <vt:lpstr>  BURSLARLA İLGİLİ BİLMENİZ GEREKENLER !    TEŞVİK BURSLARI  Teşvik Bursu Nedir?    </vt:lpstr>
      <vt:lpstr>  BURSLARLA İLGİLİ BİLMENİZ GEREKENLER !    DESTEK BURSLARI  Destek Bursu Nedir?    </vt:lpstr>
      <vt:lpstr>  DERS VE DERS SORUMLUSU DEĞERLENDİRME ANKETİ    Ankette derse ve öğretim elemanına ilişkin görüşlerin açıklıkla paylaşılması için öğrencilerin kişisel bilgileri paylaşılmaz.   ***Değerlendirme yapılırken anketi hangi öğrencinin doldurduğu görülmez.***    </vt:lpstr>
      <vt:lpstr>ÖĞRENCİ MEMNUNİYETİ ANKETİ   Ankette görüşlerin açıklıkla paylaşılması için öğrencilerin kişisel bilgileri paylaşılmaz.   ***Değerlendirme yapılırken anketi hangi öğrencinin doldurduğu görülmez.*** </vt:lpstr>
      <vt:lpstr>KAMPÜS  Öğrenci Toplulukları</vt:lpstr>
      <vt:lpstr>KAMPÜS   Kütüphane</vt:lpstr>
      <vt:lpstr>KAMPÜS   Kütüphane</vt:lpstr>
      <vt:lpstr>İşletmede Mesleki Eğitim Uygulaması (3+1 Modeli)  ‘’İş Yeri Uygulaması Dersi’’</vt:lpstr>
      <vt:lpstr>İşletmede Mesleki Eğitim Uygulaması (3+1 Modeli)  ‘’İş Yeri Uygulaması Dersi’’</vt:lpstr>
      <vt:lpstr>İşletmede Mesleki Eğitim Uygulaması (3+1 Modeli)  ‘’İş Yeri Uygulaması Dersi’’</vt:lpstr>
      <vt:lpstr>Mezunların İş İmkanları</vt:lpstr>
      <vt:lpstr>Mezunların İş İmkanları</vt:lpstr>
      <vt:lpstr>Dikey Geçiş Sınavı (ÖSYM-DGS) ile Tercih Yapılabilecek Üst Derecedeki Lisans Programları</vt:lpstr>
      <vt:lpstr>Program Bilgi Paketi  İlgili Link:  http://truva.baskent.edu.tr/bilgipaketi/?dil=TR&amp;menu=akademik&amp;inner=genelBilgi&amp;birim=749 </vt:lpstr>
      <vt:lpstr>Çift Anadal</vt:lpstr>
      <vt:lpstr>ERASMUS</vt:lpstr>
      <vt:lpstr>Ders veren öğretim elemanları</vt:lpstr>
      <vt:lpstr>2026-2027 AKADEMİK YILI GİRİŞLİ ÖĞRENCİ KATALOGU</vt:lpstr>
      <vt:lpstr>2026-2027 AKADEMİK YILI GİRİŞLİ ÖĞRENCİ KATALOGU</vt:lpstr>
      <vt:lpstr>İLETİŞİM</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SOSYAL BİLİMLER MESLEK YÜKSEKOKULU</dc:title>
  <dc:creator>Selçuk TEMEL</dc:creator>
  <cp:lastModifiedBy>User</cp:lastModifiedBy>
  <cp:revision>99</cp:revision>
  <dcterms:created xsi:type="dcterms:W3CDTF">2024-09-16T07:31:47Z</dcterms:created>
  <dcterms:modified xsi:type="dcterms:W3CDTF">2026-09-21T08:25:14Z</dcterms:modified>
</cp:coreProperties>
</file>